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  <p:sldMasterId id="2147483785" r:id="rId6"/>
    <p:sldMasterId id="2147483800" r:id="rId7"/>
    <p:sldMasterId id="2147483705" r:id="rId8"/>
    <p:sldMasterId id="2147483804" r:id="rId9"/>
    <p:sldMasterId id="2147483828" r:id="rId10"/>
  </p:sldMasterIdLst>
  <p:notesMasterIdLst>
    <p:notesMasterId r:id="rId23"/>
  </p:notesMasterIdLst>
  <p:handoutMasterIdLst>
    <p:handoutMasterId r:id="rId24"/>
  </p:handoutMasterIdLst>
  <p:sldIdLst>
    <p:sldId id="1250" r:id="rId11"/>
    <p:sldId id="1821" r:id="rId12"/>
    <p:sldId id="1868" r:id="rId13"/>
    <p:sldId id="1871" r:id="rId14"/>
    <p:sldId id="1872" r:id="rId15"/>
    <p:sldId id="1873" r:id="rId16"/>
    <p:sldId id="1874" r:id="rId17"/>
    <p:sldId id="1875" r:id="rId18"/>
    <p:sldId id="1876" r:id="rId19"/>
    <p:sldId id="1864" r:id="rId20"/>
    <p:sldId id="1866" r:id="rId21"/>
    <p:sldId id="17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ra Schweiger" initials="SS" lastIdx="35" clrIdx="0"/>
  <p:cmAuthor id="1" name="Becky Jones" initials="" lastIdx="155" clrIdx="1"/>
  <p:cmAuthor id="2" name="Danielle Himelright" initials="DH" lastIdx="1" clrIdx="2"/>
  <p:cmAuthor id="3" name="Chelsie Rigsbee" initials="CR" lastIdx="8" clrIdx="3"/>
  <p:cmAuthor id="4" name="Lisa Meadows - ACHC" initials="LM-A" lastIdx="3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5"/>
    <a:srgbClr val="00445F"/>
    <a:srgbClr val="124D6B"/>
    <a:srgbClr val="74A2BF"/>
    <a:srgbClr val="FD7260"/>
    <a:srgbClr val="EBD86F"/>
    <a:srgbClr val="113750"/>
    <a:srgbClr val="0C3146"/>
    <a:srgbClr val="0C3047"/>
    <a:srgbClr val="0036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4E0652-8538-4CF3-9A87-92FD03B7761D}" v="39" dt="2025-11-25T21:17:55.11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72566" autoAdjust="0"/>
  </p:normalViewPr>
  <p:slideViewPr>
    <p:cSldViewPr snapToGrid="0" snapToObjects="1">
      <p:cViewPr varScale="1">
        <p:scale>
          <a:sx n="80" d="100"/>
          <a:sy n="80" d="100"/>
        </p:scale>
        <p:origin x="1692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75" d="100"/>
        <a:sy n="175" d="100"/>
      </p:scale>
      <p:origin x="0" y="-48108"/>
    </p:cViewPr>
  </p:sorterViewPr>
  <p:notesViewPr>
    <p:cSldViewPr snapToGrid="0" snapToObjects="1">
      <p:cViewPr>
        <p:scale>
          <a:sx n="106" d="100"/>
          <a:sy n="106" d="100"/>
        </p:scale>
        <p:origin x="3438" y="-9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358B5-1076-CD4F-8297-E7060E85BDE6}" type="datetimeFigureOut">
              <a:rPr lang="en-US" smtClean="0"/>
              <a:t>12/9/2025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60F87-FD82-854C-AF59-8B20CF675C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D0BC0-65BC-C042-B42B-4B760AF2641E}" type="datetimeFigureOut">
              <a:rPr lang="en-US" smtClean="0"/>
              <a:t>12/9/2025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243B2-668E-4646-8B8F-EC210B308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5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A20A002E-E852-44BC-9FBD-3A9BDDB033EC}" type="slidenum">
              <a:rPr lang="en-US" altLang="en-US" sz="1200">
                <a:solidFill>
                  <a:prstClr val="black"/>
                </a:solidFill>
                <a:latin typeface="Calibri" pitchFamily="34" charset="0"/>
              </a:rPr>
              <a:pPr eaLnBrk="1" hangingPunct="1">
                <a:defRPr/>
              </a:pPr>
              <a:t>2</a:t>
            </a:fld>
            <a:endParaRPr lang="en-US" altLang="en-US" sz="12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243B2-668E-4646-8B8F-EC210B30830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385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243B2-668E-4646-8B8F-EC210B30830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95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Welcome Slide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5324" y="2052320"/>
            <a:ext cx="9805976" cy="2198508"/>
          </a:xfrm>
        </p:spPr>
        <p:txBody>
          <a:bodyPr anchor="b"/>
          <a:lstStyle>
            <a:lvl1pPr algn="l">
              <a:defRPr sz="48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5324" y="4439920"/>
            <a:ext cx="9805976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1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Welcome Slide-Str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62EE26-3E02-6747-BA9D-D7E4B73AF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240" y="1536192"/>
            <a:ext cx="4631172" cy="2198508"/>
          </a:xfrm>
        </p:spPr>
        <p:txBody>
          <a:bodyPr anchor="b"/>
          <a:lstStyle>
            <a:lvl1pPr algn="l">
              <a:defRPr sz="40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78BE36-75E5-D540-83D4-64E4753A8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3845969"/>
            <a:ext cx="4631172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14E04E-4928-854B-904E-BF08AE3D0A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5175" r="15175"/>
          <a:stretch/>
        </p:blipFill>
        <p:spPr>
          <a:xfrm>
            <a:off x="6628224" y="1107439"/>
            <a:ext cx="4641562" cy="4440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1C6FB3-E39E-DA46-91F4-423613E2DB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7628" y="368442"/>
            <a:ext cx="8509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48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45E23E-43D5-6048-938A-8131DC132ED3}"/>
              </a:ext>
            </a:extLst>
          </p:cNvPr>
          <p:cNvSpPr/>
          <p:nvPr userDrawn="1"/>
        </p:nvSpPr>
        <p:spPr>
          <a:xfrm>
            <a:off x="5599176" y="1120648"/>
            <a:ext cx="5530256" cy="4425702"/>
          </a:xfrm>
          <a:prstGeom prst="rect">
            <a:avLst/>
          </a:prstGeom>
          <a:solidFill>
            <a:srgbClr val="0044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862EE26-3E02-6747-BA9D-D7E4B73AF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240" y="1536192"/>
            <a:ext cx="6360160" cy="2198508"/>
          </a:xfrm>
        </p:spPr>
        <p:txBody>
          <a:bodyPr anchor="b"/>
          <a:lstStyle>
            <a:lvl1pPr algn="l">
              <a:defRPr sz="40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78BE36-75E5-D540-83D4-64E4753A8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3845969"/>
            <a:ext cx="6360160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7762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FAC8996-B24F-F661-63F9-154CD70F4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378814"/>
            <a:ext cx="10515600" cy="679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7369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Welcome Slide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5324" y="2052320"/>
            <a:ext cx="9805976" cy="2198508"/>
          </a:xfrm>
        </p:spPr>
        <p:txBody>
          <a:bodyPr anchor="b"/>
          <a:lstStyle>
            <a:lvl1pPr algn="l">
              <a:defRPr sz="48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5324" y="4439920"/>
            <a:ext cx="9805976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5819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" y="378814"/>
            <a:ext cx="11106150" cy="9517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7350" y="1435100"/>
            <a:ext cx="11106150" cy="4381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311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4650" y="416914"/>
            <a:ext cx="11233150" cy="1449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87350" y="2108200"/>
            <a:ext cx="11233150" cy="36449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3526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" y="378814"/>
            <a:ext cx="11106150" cy="9517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7350" y="1435100"/>
            <a:ext cx="11106150" cy="4381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78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DC5F341-9CEB-444D-A379-E42DE0D80B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" y="1373015"/>
            <a:ext cx="5596890" cy="4381500"/>
          </a:xfrm>
        </p:spPr>
        <p:txBody>
          <a:bodyPr/>
          <a:lstStyle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40DBD49-1CD6-C046-AE8A-9E39CCCF61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17922" y="1373015"/>
            <a:ext cx="5596890" cy="4381500"/>
          </a:xfrm>
        </p:spPr>
        <p:txBody>
          <a:bodyPr/>
          <a:lstStyle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4C84E2C-1293-D441-90BB-D26DEF2F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338174"/>
            <a:ext cx="11427462" cy="95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9765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7350" y="328014"/>
            <a:ext cx="11106150" cy="9517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7350" y="1384300"/>
            <a:ext cx="11106150" cy="4381500"/>
          </a:xfrm>
        </p:spPr>
        <p:txBody>
          <a:bodyPr/>
          <a:lstStyle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38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" y="378814"/>
            <a:ext cx="11106150" cy="9517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7350" y="1435100"/>
            <a:ext cx="11106150" cy="4381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870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4650" y="416914"/>
            <a:ext cx="11233150" cy="1449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87350" y="2108200"/>
            <a:ext cx="11233150" cy="36449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402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elcome Slide-H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7F95D5-DD8B-2F4A-A729-6711E6951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97" t="3412" r="34016" b="3901"/>
          <a:stretch/>
        </p:blipFill>
        <p:spPr>
          <a:xfrm>
            <a:off x="6639560" y="1121833"/>
            <a:ext cx="4631172" cy="44306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95A515-4A20-6240-8262-140A0484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0533" y="309259"/>
            <a:ext cx="2273300" cy="266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62EE26-3E02-6747-BA9D-D7E4B73AF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240" y="1536192"/>
            <a:ext cx="4631172" cy="2198508"/>
          </a:xfrm>
        </p:spPr>
        <p:txBody>
          <a:bodyPr anchor="b"/>
          <a:lstStyle>
            <a:lvl1pPr algn="l">
              <a:defRPr sz="40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78BE36-75E5-D540-83D4-64E4753A8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3845969"/>
            <a:ext cx="4631172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5308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elcome Slide-R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62EE26-3E02-6747-BA9D-D7E4B73AF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240" y="1536192"/>
            <a:ext cx="4631172" cy="2198508"/>
          </a:xfrm>
        </p:spPr>
        <p:txBody>
          <a:bodyPr anchor="b"/>
          <a:lstStyle>
            <a:lvl1pPr algn="l">
              <a:defRPr sz="40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78BE36-75E5-D540-83D4-64E4753A8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3845969"/>
            <a:ext cx="4631172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6480EA-E481-0545-B55E-EB3CE9052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0631" r="20631"/>
          <a:stretch/>
        </p:blipFill>
        <p:spPr>
          <a:xfrm>
            <a:off x="6632713" y="1122219"/>
            <a:ext cx="4631172" cy="4430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D8E22D-8A73-6C41-AD6B-6F3CB94470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1650" y="317500"/>
            <a:ext cx="11557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4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elcome Slide-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62EE26-3E02-6747-BA9D-D7E4B73AF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240" y="1536192"/>
            <a:ext cx="4631172" cy="2198508"/>
          </a:xfrm>
        </p:spPr>
        <p:txBody>
          <a:bodyPr anchor="b"/>
          <a:lstStyle>
            <a:lvl1pPr algn="l">
              <a:defRPr sz="40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78BE36-75E5-D540-83D4-64E4753A8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3845969"/>
            <a:ext cx="4631172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A97C15-1026-CA46-8DC9-C9799EFF9B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076" t="3357" r="4070" b="668"/>
          <a:stretch/>
        </p:blipFill>
        <p:spPr>
          <a:xfrm>
            <a:off x="6629285" y="1120922"/>
            <a:ext cx="4637375" cy="4427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E5F6EA-A10F-9747-B8BA-606A91775E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1452" y="366017"/>
            <a:ext cx="203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0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Welcome Slide-C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62EE26-3E02-6747-BA9D-D7E4B73AF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240" y="1536192"/>
            <a:ext cx="4631172" cy="2198508"/>
          </a:xfrm>
        </p:spPr>
        <p:txBody>
          <a:bodyPr anchor="b"/>
          <a:lstStyle>
            <a:lvl1pPr algn="l">
              <a:defRPr sz="40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78BE36-75E5-D540-83D4-64E4753A8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3845969"/>
            <a:ext cx="4631172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E7192C-4A3C-0544-BC3E-37C236F7C2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2281" y="341545"/>
            <a:ext cx="23876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A5818A-5AAE-5743-BE51-3578AC156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076" t="3357" r="4070" b="668"/>
          <a:stretch/>
        </p:blipFill>
        <p:spPr>
          <a:xfrm>
            <a:off x="6629285" y="1120922"/>
            <a:ext cx="4637375" cy="442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42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Welcome Slide-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62EE26-3E02-6747-BA9D-D7E4B73AF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240" y="1536192"/>
            <a:ext cx="4631172" cy="2198508"/>
          </a:xfrm>
        </p:spPr>
        <p:txBody>
          <a:bodyPr anchor="b"/>
          <a:lstStyle>
            <a:lvl1pPr algn="l">
              <a:defRPr sz="40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78BE36-75E5-D540-83D4-64E4753A8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3845969"/>
            <a:ext cx="4631172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911724-F154-CF46-8475-4043B5851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6537" y="300448"/>
            <a:ext cx="21717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7F03FB-5E4B-534F-8778-7AB79D34E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076" t="3357" r="4070" b="668"/>
          <a:stretch/>
        </p:blipFill>
        <p:spPr>
          <a:xfrm>
            <a:off x="6629285" y="1120922"/>
            <a:ext cx="4637375" cy="442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2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Welcome Slide-La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62EE26-3E02-6747-BA9D-D7E4B73AF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240" y="1536192"/>
            <a:ext cx="4631172" cy="2198508"/>
          </a:xfrm>
        </p:spPr>
        <p:txBody>
          <a:bodyPr anchor="b"/>
          <a:lstStyle>
            <a:lvl1pPr algn="l">
              <a:defRPr sz="40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78BE36-75E5-D540-83D4-64E4753A8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3845969"/>
            <a:ext cx="4631172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AD30C3-95AC-634A-A5AA-686BB0042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54" t="1463" r="25085" b="1352"/>
          <a:stretch/>
        </p:blipFill>
        <p:spPr>
          <a:xfrm>
            <a:off x="6631729" y="1114663"/>
            <a:ext cx="4631172" cy="4430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2EDEC0-4AB1-9A46-AFE6-00C487F7F3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914" y="316145"/>
            <a:ext cx="2019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34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8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jpg"/><Relationship Id="rId4" Type="http://schemas.openxmlformats.org/officeDocument/2006/relationships/image" Target="../media/image17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5989326"/>
          </a:xfrm>
          <a:prstGeom prst="rect">
            <a:avLst/>
          </a:prstGeom>
          <a:solidFill>
            <a:srgbClr val="0044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0204" y="2194560"/>
            <a:ext cx="9423896" cy="2468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A37D10-AE5A-E942-B39A-1305B8E6D017}"/>
              </a:ext>
            </a:extLst>
          </p:cNvPr>
          <p:cNvSpPr txBox="1">
            <a:spLocks/>
          </p:cNvSpPr>
          <p:nvPr userDrawn="1"/>
        </p:nvSpPr>
        <p:spPr>
          <a:xfrm>
            <a:off x="9151025" y="626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pex New Book" charset="0"/>
                <a:ea typeface="Apex New Book" charset="0"/>
                <a:cs typeface="Apex New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87FFCA-42BC-3045-A551-79BDB743AB99}" type="slidenum">
              <a:rPr lang="en-US" sz="1200" b="0" i="0" smtClean="0">
                <a:solidFill>
                  <a:schemeClr val="bg1">
                    <a:lumMod val="50000"/>
                  </a:schemeClr>
                </a:solidFill>
                <a:latin typeface="Montserrat Light" pitchFamily="2" charset="77"/>
              </a:rPr>
              <a:pPr/>
              <a:t>‹#›</a:t>
            </a:fld>
            <a:endParaRPr lang="en-US" sz="1200" b="0" i="0" dirty="0">
              <a:solidFill>
                <a:schemeClr val="bg1">
                  <a:lumMod val="50000"/>
                </a:schemeClr>
              </a:solidFill>
              <a:latin typeface="Montserrat Light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2B2317-9D2B-2B45-8EE9-76359521E3B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73972" y="6364445"/>
            <a:ext cx="5444056" cy="174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66C98D-DD34-A241-AD25-B596D4C7D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7551"/>
          <a:stretch/>
        </p:blipFill>
        <p:spPr>
          <a:xfrm>
            <a:off x="520204" y="491199"/>
            <a:ext cx="1232284" cy="11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831" r:id="rId2"/>
    <p:sldLayoutId id="214748383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i="0" kern="1200" cap="none">
          <a:solidFill>
            <a:schemeClr val="bg1"/>
          </a:solidFill>
          <a:latin typeface="Montserrat Medium" pitchFamily="2" charset="77"/>
          <a:ea typeface="Apex New Medium Italic" charset="0"/>
          <a:cs typeface="Montserrat Medium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103376" y="1120648"/>
            <a:ext cx="5530256" cy="4425702"/>
          </a:xfrm>
          <a:prstGeom prst="rect">
            <a:avLst/>
          </a:prstGeom>
          <a:solidFill>
            <a:srgbClr val="0044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7213" y="1700787"/>
            <a:ext cx="4262108" cy="2798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66C98D-DD34-A241-AD25-B596D4C7D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58237"/>
          <a:stretch/>
        </p:blipFill>
        <p:spPr>
          <a:xfrm>
            <a:off x="399568" y="6080239"/>
            <a:ext cx="566204" cy="5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1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79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0" i="0" kern="1200" cap="none">
          <a:solidFill>
            <a:schemeClr val="bg1"/>
          </a:solidFill>
          <a:latin typeface="Montserrat Medium" pitchFamily="2" charset="77"/>
          <a:ea typeface="Apex New Medium Italic" charset="0"/>
          <a:cs typeface="Montserrat Medium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7350" y="378814"/>
            <a:ext cx="10515600" cy="679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BC3AA1-BAAF-3D43-87FD-54AC59AD1ABC}"/>
              </a:ext>
            </a:extLst>
          </p:cNvPr>
          <p:cNvSpPr/>
          <p:nvPr userDrawn="1"/>
        </p:nvSpPr>
        <p:spPr>
          <a:xfrm>
            <a:off x="0" y="5975350"/>
            <a:ext cx="12192000" cy="882650"/>
          </a:xfrm>
          <a:prstGeom prst="rect">
            <a:avLst/>
          </a:prstGeom>
          <a:solidFill>
            <a:srgbClr val="0044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238C7C-AAA2-D742-8590-EC6545519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65"/>
          <a:stretch/>
        </p:blipFill>
        <p:spPr>
          <a:xfrm>
            <a:off x="11281024" y="6139655"/>
            <a:ext cx="632949" cy="57617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5EA3AEA-7FAD-7D4F-98FA-1ABC845D0CC5}"/>
              </a:ext>
            </a:extLst>
          </p:cNvPr>
          <p:cNvSpPr txBox="1">
            <a:spLocks/>
          </p:cNvSpPr>
          <p:nvPr userDrawn="1"/>
        </p:nvSpPr>
        <p:spPr>
          <a:xfrm>
            <a:off x="9305290" y="565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pex New Book" charset="0"/>
                <a:ea typeface="Apex New Book" charset="0"/>
                <a:cs typeface="Apex New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87FFCA-42BC-3045-A551-79BDB743AB99}" type="slidenum">
              <a:rPr lang="en-US" sz="900" b="0" i="0" smtClean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</a:rPr>
              <a:pPr/>
              <a:t>‹#›</a:t>
            </a:fld>
            <a:endParaRPr lang="en-US" sz="900" b="0" i="0" dirty="0">
              <a:solidFill>
                <a:schemeClr val="bg1">
                  <a:lumMod val="75000"/>
                </a:schemeClr>
              </a:solidFill>
              <a:latin typeface="Montserrat Light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BBB0EC-B926-CB47-AE4A-DDB75096784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3373972" y="6337364"/>
            <a:ext cx="5444056" cy="1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3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33" r:id="rId2"/>
    <p:sldLayoutId id="214748383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kern="1200" cap="none">
          <a:solidFill>
            <a:srgbClr val="003654"/>
          </a:solidFill>
          <a:latin typeface="Montserrat Medium" pitchFamily="2" charset="77"/>
          <a:ea typeface="Apex New Medium Italic" charset="0"/>
          <a:cs typeface="Montserrat Medium" pitchFamily="2" charset="77"/>
        </a:defRPr>
      </a:lvl1pPr>
    </p:titleStyle>
    <p:bodyStyle>
      <a:lvl1pPr marL="256032" indent="-256032" algn="l" defTabSz="914400" rtl="0" eaLnBrk="1" latinLnBrk="0" hangingPunct="1">
        <a:lnSpc>
          <a:spcPct val="100000"/>
        </a:lnSpc>
        <a:spcBef>
          <a:spcPts val="1000"/>
        </a:spcBef>
        <a:buClr>
          <a:srgbClr val="74A2BF"/>
        </a:buClr>
        <a:buFont typeface="Wingdings" charset="2"/>
        <a:buChar char="§"/>
        <a:defRPr sz="23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 charset="0"/>
        <a:buChar char="•"/>
        <a:defRPr sz="20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 charset="0"/>
        <a:buChar char="•"/>
        <a:defRPr sz="20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 charset="0"/>
        <a:buChar char="•"/>
        <a:defRPr sz="20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 charset="0"/>
        <a:buChar char="•"/>
        <a:defRPr sz="20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5975350"/>
            <a:ext cx="12192000" cy="882650"/>
          </a:xfrm>
          <a:prstGeom prst="rect">
            <a:avLst/>
          </a:prstGeom>
          <a:solidFill>
            <a:srgbClr val="0044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370415" y="386257"/>
            <a:ext cx="11362781" cy="14499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387350" y="2125002"/>
            <a:ext cx="11345846" cy="3621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6F38FA4-C417-0F4E-B47C-AE8475AC247A}"/>
              </a:ext>
            </a:extLst>
          </p:cNvPr>
          <p:cNvSpPr txBox="1">
            <a:spLocks/>
          </p:cNvSpPr>
          <p:nvPr userDrawn="1"/>
        </p:nvSpPr>
        <p:spPr>
          <a:xfrm>
            <a:off x="9305290" y="565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pex New Book" charset="0"/>
                <a:ea typeface="Apex New Book" charset="0"/>
                <a:cs typeface="Apex New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87FFCA-42BC-3045-A551-79BDB743AB99}" type="slidenum">
              <a:rPr lang="en-US" sz="900" b="0" i="0" smtClean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</a:rPr>
              <a:pPr/>
              <a:t>‹#›</a:t>
            </a:fld>
            <a:endParaRPr lang="en-US" sz="900" b="0" i="0" dirty="0">
              <a:solidFill>
                <a:schemeClr val="bg1">
                  <a:lumMod val="75000"/>
                </a:schemeClr>
              </a:solidFill>
              <a:latin typeface="Montserrat Light" pitchFamily="2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0A2BCA-30BF-A547-A538-08254A521D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73972" y="6344989"/>
            <a:ext cx="5444056" cy="1744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F172DB-105C-6446-BE1D-E77A2498F3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412828"/>
            <a:ext cx="519052" cy="65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C1B092-0B67-CC0F-6331-9449A3C92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65"/>
          <a:stretch/>
        </p:blipFill>
        <p:spPr>
          <a:xfrm>
            <a:off x="11281024" y="6139655"/>
            <a:ext cx="632949" cy="5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42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3654"/>
          </a:solidFill>
          <a:latin typeface="Montserrat Medium" pitchFamily="2" charset="77"/>
          <a:ea typeface="Apex New Medium Italic" charset="0"/>
          <a:cs typeface="Montserrat Medium" pitchFamily="2" charset="77"/>
        </a:defRPr>
      </a:lvl1pPr>
    </p:titleStyle>
    <p:bodyStyle>
      <a:lvl1pPr marL="256032" indent="-256032" algn="l" defTabSz="914400" rtl="0" eaLnBrk="1" latinLnBrk="0" hangingPunct="1">
        <a:lnSpc>
          <a:spcPct val="100000"/>
        </a:lnSpc>
        <a:spcBef>
          <a:spcPts val="1000"/>
        </a:spcBef>
        <a:buClr>
          <a:srgbClr val="74A2BF"/>
        </a:buClr>
        <a:buFont typeface="Wingdings" charset="2"/>
        <a:buChar char="§"/>
        <a:defRPr sz="2300" b="0" i="0" kern="1200">
          <a:solidFill>
            <a:schemeClr val="tx1"/>
          </a:solidFill>
          <a:latin typeface="Montserrat" pitchFamily="2" charset="77"/>
          <a:ea typeface="+mn-ea"/>
          <a:cs typeface="Montserrat" pitchFamily="2" charset="77"/>
        </a:defRPr>
      </a:lvl1pPr>
      <a:lvl2pPr marL="804672" indent="-256032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Montserrat" pitchFamily="2" charset="77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Montserrat" pitchFamily="2" charset="77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Montserrat" pitchFamily="2" charset="77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Montserra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7350" y="378814"/>
            <a:ext cx="10515600" cy="95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7350" y="1432849"/>
            <a:ext cx="10515600" cy="39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BC3AA1-BAAF-3D43-87FD-54AC59AD1ABC}"/>
              </a:ext>
            </a:extLst>
          </p:cNvPr>
          <p:cNvSpPr/>
          <p:nvPr userDrawn="1"/>
        </p:nvSpPr>
        <p:spPr>
          <a:xfrm>
            <a:off x="0" y="5975350"/>
            <a:ext cx="12192000" cy="882650"/>
          </a:xfrm>
          <a:prstGeom prst="rect">
            <a:avLst/>
          </a:prstGeom>
          <a:solidFill>
            <a:srgbClr val="0044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238C7C-AAA2-D742-8590-EC6545519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65"/>
          <a:stretch/>
        </p:blipFill>
        <p:spPr>
          <a:xfrm>
            <a:off x="11281024" y="6139655"/>
            <a:ext cx="632949" cy="57617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5EA3AEA-7FAD-7D4F-98FA-1ABC845D0CC5}"/>
              </a:ext>
            </a:extLst>
          </p:cNvPr>
          <p:cNvSpPr txBox="1">
            <a:spLocks/>
          </p:cNvSpPr>
          <p:nvPr userDrawn="1"/>
        </p:nvSpPr>
        <p:spPr>
          <a:xfrm>
            <a:off x="9305290" y="565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pex New Book" charset="0"/>
                <a:ea typeface="Apex New Book" charset="0"/>
                <a:cs typeface="Apex New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87FFCA-42BC-3045-A551-79BDB743AB99}" type="slidenum">
              <a:rPr lang="en-US" sz="900" b="0" i="0" smtClean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</a:rPr>
              <a:pPr/>
              <a:t>‹#›</a:t>
            </a:fld>
            <a:endParaRPr lang="en-US" sz="900" b="0" i="0" dirty="0">
              <a:solidFill>
                <a:schemeClr val="bg1">
                  <a:lumMod val="75000"/>
                </a:schemeClr>
              </a:solidFill>
              <a:latin typeface="Montserrat Light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BBB0EC-B926-CB47-AE4A-DDB7509678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73972" y="6337364"/>
            <a:ext cx="5444056" cy="174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654FBF-0DC8-FB4D-88AD-DA6E89079C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412828"/>
            <a:ext cx="519052" cy="6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cap="none">
          <a:solidFill>
            <a:srgbClr val="003654"/>
          </a:solidFill>
          <a:latin typeface="Montserrat Medium" pitchFamily="2" charset="77"/>
          <a:ea typeface="Apex New Medium Italic" charset="0"/>
          <a:cs typeface="Montserrat Medium" pitchFamily="2" charset="77"/>
        </a:defRPr>
      </a:lvl1pPr>
    </p:titleStyle>
    <p:bodyStyle>
      <a:lvl1pPr marL="256032" indent="-256032" algn="l" defTabSz="914400" rtl="0" eaLnBrk="1" latinLnBrk="0" hangingPunct="1">
        <a:lnSpc>
          <a:spcPct val="100000"/>
        </a:lnSpc>
        <a:spcBef>
          <a:spcPts val="1000"/>
        </a:spcBef>
        <a:buClr>
          <a:srgbClr val="74A2BF"/>
        </a:buClr>
        <a:buFont typeface="Wingdings" charset="2"/>
        <a:buChar char="§"/>
        <a:defRPr sz="23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 charset="0"/>
        <a:buChar char="•"/>
        <a:defRPr sz="20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 charset="0"/>
        <a:buChar char="•"/>
        <a:defRPr sz="20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 charset="0"/>
        <a:buChar char="•"/>
        <a:defRPr sz="20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 charset="0"/>
        <a:buChar char="•"/>
        <a:defRPr sz="20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7350" y="328014"/>
            <a:ext cx="11062970" cy="95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7350" y="1382048"/>
            <a:ext cx="11174730" cy="4376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BC3AA1-BAAF-3D43-87FD-54AC59AD1ABC}"/>
              </a:ext>
            </a:extLst>
          </p:cNvPr>
          <p:cNvSpPr/>
          <p:nvPr userDrawn="1"/>
        </p:nvSpPr>
        <p:spPr>
          <a:xfrm>
            <a:off x="0" y="5975350"/>
            <a:ext cx="12192000" cy="882650"/>
          </a:xfrm>
          <a:prstGeom prst="rect">
            <a:avLst/>
          </a:prstGeom>
          <a:solidFill>
            <a:srgbClr val="0044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98E0415-AB5E-0C4C-AC40-7044096231BF}"/>
              </a:ext>
            </a:extLst>
          </p:cNvPr>
          <p:cNvSpPr txBox="1">
            <a:spLocks/>
          </p:cNvSpPr>
          <p:nvPr userDrawn="1"/>
        </p:nvSpPr>
        <p:spPr>
          <a:xfrm>
            <a:off x="9158230" y="565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pex New Book" charset="0"/>
                <a:ea typeface="Apex New Book" charset="0"/>
                <a:cs typeface="Apex New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87FFCA-42BC-3045-A551-79BDB743AB99}" type="slidenum">
              <a:rPr lang="en-US" sz="900" b="0" i="0" smtClean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</a:rPr>
              <a:pPr/>
              <a:t>‹#›</a:t>
            </a:fld>
            <a:endParaRPr lang="en-US" sz="900" b="0" i="0" dirty="0">
              <a:solidFill>
                <a:schemeClr val="bg1">
                  <a:lumMod val="75000"/>
                </a:schemeClr>
              </a:solidFill>
              <a:latin typeface="Montserrat Light" pitchFamily="2" charset="77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BD5168D-1B59-E242-8339-1DA7284B12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094" r="-1387"/>
          <a:stretch/>
        </p:blipFill>
        <p:spPr>
          <a:xfrm>
            <a:off x="387350" y="6256968"/>
            <a:ext cx="1329690" cy="384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F4C0C7-E390-F9ED-96D6-C55C64591AE3}"/>
              </a:ext>
            </a:extLst>
          </p:cNvPr>
          <p:cNvSpPr txBox="1"/>
          <p:nvPr userDrawn="1"/>
        </p:nvSpPr>
        <p:spPr>
          <a:xfrm>
            <a:off x="11444230" y="631083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72777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none">
          <a:solidFill>
            <a:srgbClr val="005B81"/>
          </a:solidFill>
          <a:latin typeface="Arial" panose="020B0604020202020204" pitchFamily="34" charset="0"/>
          <a:ea typeface="Apex New Medium Italic" charset="0"/>
          <a:cs typeface="Arial" panose="020B0604020202020204" pitchFamily="34" charset="0"/>
        </a:defRPr>
      </a:lvl1pPr>
    </p:titleStyle>
    <p:bodyStyle>
      <a:lvl1pPr marL="256032" indent="-256032" algn="l" defTabSz="914400" rtl="0" eaLnBrk="1" latinLnBrk="0" hangingPunct="1">
        <a:lnSpc>
          <a:spcPct val="100000"/>
        </a:lnSpc>
        <a:spcBef>
          <a:spcPts val="1000"/>
        </a:spcBef>
        <a:buClr>
          <a:srgbClr val="593D74"/>
        </a:buClr>
        <a:buFont typeface="Wingdings" charset="2"/>
        <a:buChar char="§"/>
        <a:defRPr sz="2300" b="0" i="0" kern="1200">
          <a:solidFill>
            <a:srgbClr val="000000"/>
          </a:solidFill>
          <a:latin typeface="Arial" panose="020B0604020202020204" pitchFamily="34" charset="0"/>
          <a:ea typeface="Apex New Book" charset="0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593D74"/>
        </a:buClr>
        <a:buFont typeface="Arial" charset="0"/>
        <a:buChar char="•"/>
        <a:defRPr sz="2000" b="0" i="0" kern="1200">
          <a:solidFill>
            <a:srgbClr val="000000"/>
          </a:solidFill>
          <a:latin typeface="Arial" panose="020B0604020202020204" pitchFamily="34" charset="0"/>
          <a:ea typeface="Apex New Book" charset="0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593D74"/>
        </a:buClr>
        <a:buFont typeface="Arial" charset="0"/>
        <a:buChar char="•"/>
        <a:defRPr sz="1800" b="0" i="0" kern="1200">
          <a:solidFill>
            <a:srgbClr val="000000"/>
          </a:solidFill>
          <a:latin typeface="Arial" panose="020B0604020202020204" pitchFamily="34" charset="0"/>
          <a:ea typeface="Apex New Book" charset="0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593D74"/>
        </a:buClr>
        <a:buFont typeface="Arial" charset="0"/>
        <a:buChar char="•"/>
        <a:defRPr sz="1600" b="0" i="0" kern="1200">
          <a:solidFill>
            <a:srgbClr val="000000"/>
          </a:solidFill>
          <a:latin typeface="Arial" panose="020B0604020202020204" pitchFamily="34" charset="0"/>
          <a:ea typeface="Apex New Book" charset="0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593D74"/>
        </a:buClr>
        <a:buFont typeface="Arial" charset="0"/>
        <a:buChar char="•"/>
        <a:defRPr sz="1600" b="0" i="0" kern="1200">
          <a:solidFill>
            <a:srgbClr val="000000"/>
          </a:solidFill>
          <a:latin typeface="Arial" panose="020B0604020202020204" pitchFamily="34" charset="0"/>
          <a:ea typeface="Apex New Book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0.png"/><Relationship Id="rId4" Type="http://schemas.openxmlformats.org/officeDocument/2006/relationships/hyperlink" Target="mailto:customerservice@achc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1576" y="776973"/>
            <a:ext cx="9805976" cy="2198508"/>
          </a:xfrm>
        </p:spPr>
        <p:txBody>
          <a:bodyPr/>
          <a:lstStyle/>
          <a:p>
            <a:r>
              <a:rPr lang="en-US" dirty="0"/>
              <a:t>ACHC Customer Education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91576" y="3429000"/>
            <a:ext cx="9805976" cy="1219200"/>
          </a:xfrm>
        </p:spPr>
        <p:txBody>
          <a:bodyPr/>
          <a:lstStyle/>
          <a:p>
            <a:r>
              <a:rPr lang="en-US" sz="3600" dirty="0"/>
              <a:t>Acute Care Hospital Manual Revisions January 1, 2026</a:t>
            </a:r>
          </a:p>
        </p:txBody>
      </p:sp>
    </p:spTree>
    <p:extLst>
      <p:ext uri="{BB962C8B-B14F-4D97-AF65-F5344CB8AC3E}">
        <p14:creationId xmlns:p14="http://schemas.microsoft.com/office/powerpoint/2010/main" val="3259313828"/>
      </p:ext>
    </p:extLst>
  </p:cSld>
  <p:clrMapOvr>
    <a:masterClrMapping/>
  </p:clrMapOvr>
  <p:transition spd="slow" advTm="2012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D6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FA07A0-B512-86C8-5977-0E207E7A0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CF1A4-4B82-B6C7-8558-F9C211F915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" y="2827866"/>
            <a:ext cx="11106150" cy="298873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Montserrat" panose="00000500000000000000" pitchFamily="2" charset="0"/>
              </a:rPr>
              <a:t>Chapter 33: </a:t>
            </a:r>
            <a:r>
              <a:rPr lang="en-US" sz="4800" dirty="0">
                <a:solidFill>
                  <a:schemeClr val="bg1"/>
                </a:solidFill>
                <a:latin typeface="Montserrat Medium" pitchFamily="2" charset="77"/>
              </a:rPr>
              <a:t>PPS Excluded and Distinct Part Unit: Physical Rehabilitation </a:t>
            </a:r>
            <a:r>
              <a:rPr lang="en-US" sz="4800" dirty="0">
                <a:solidFill>
                  <a:schemeClr val="bg1"/>
                </a:solidFill>
                <a:latin typeface="Montserrat" panose="00000500000000000000" pitchFamily="2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918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2"/>
    </mc:Choice>
    <mc:Fallback xmlns="">
      <p:transition spd="slow" advTm="643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627D7-9ADD-69B4-732F-782093B93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45C5A-062F-83AA-2146-307872A0B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33.01.05: What Changed?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E8D96-E540-BE57-C4BA-C7E0D5427D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472" y="1238250"/>
            <a:ext cx="11106150" cy="4381500"/>
          </a:xfrm>
        </p:spPr>
        <p:txBody>
          <a:bodyPr/>
          <a:lstStyle/>
          <a:p>
            <a:r>
              <a:rPr lang="en-US" dirty="0"/>
              <a:t>CMS has updated the requirements for physician supervision in Inpatient Rehabilitation Facilities (IRFs), allowing limited flexibility in who may perform weekly visits.</a:t>
            </a:r>
          </a:p>
          <a:p>
            <a:r>
              <a:rPr lang="en-US" b="1" dirty="0"/>
              <a:t>Previous Expectation:</a:t>
            </a:r>
            <a:br>
              <a:rPr lang="en-US" dirty="0"/>
            </a:br>
            <a:r>
              <a:rPr lang="en-US" dirty="0"/>
              <a:t>All three (3) required face-to-face visits each week were performed by a rehabilitation physician.</a:t>
            </a:r>
          </a:p>
          <a:p>
            <a:r>
              <a:rPr lang="en-US" b="1" dirty="0"/>
              <a:t>Current Expectation (with standard revision):</a:t>
            </a:r>
            <a:br>
              <a:rPr lang="en-US" dirty="0"/>
            </a:br>
            <a:r>
              <a:rPr lang="en-US" dirty="0"/>
              <a:t>Beginning in </a:t>
            </a:r>
            <a:r>
              <a:rPr lang="en-US" b="1" dirty="0"/>
              <a:t>Week 2 of an IRF admission</a:t>
            </a:r>
            <a:r>
              <a:rPr lang="en-US" dirty="0"/>
              <a:t>, one of the three required weekly visits may be performed by a </a:t>
            </a:r>
            <a:r>
              <a:rPr lang="en-US" b="1" dirty="0"/>
              <a:t>qualified Non-Physician Practitioner (NPP)</a:t>
            </a:r>
            <a:r>
              <a:rPr lang="en-US" dirty="0"/>
              <a:t>, when allowed by state scope-of-practice.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100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324" y="82296"/>
            <a:ext cx="9805976" cy="2198508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A8310-4DC0-4145-B78A-4B9ACFFC8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1768" y="2650874"/>
            <a:ext cx="10489236" cy="3078902"/>
          </a:xfrm>
        </p:spPr>
        <p:txBody>
          <a:bodyPr/>
          <a:lstStyle/>
          <a:p>
            <a:r>
              <a:rPr lang="en-US" dirty="0"/>
              <a:t>For Questions, Please Contact:</a:t>
            </a:r>
          </a:p>
          <a:p>
            <a:endParaRPr lang="en-US" dirty="0"/>
          </a:p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customerservice@achc.org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E13100D-A62B-5939-0D7C-F4342B3FC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9164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2"/>
    </mc:Choice>
    <mc:Fallback xmlns="">
      <p:transition spd="slow" advTm="9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Objectives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8B637B-CB3D-54FC-FEFE-F724933E884D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191133" y="2144032"/>
            <a:ext cx="11106150" cy="256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Identify key ACHC Acute Care Hospital Manual revisions effective January 1, 2026.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Understand major updates in Obstetric Services and IRF requirements.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Recognize revised and newly added standards—especially where requirements were streamlined or relocated.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3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2"/>
    </mc:Choice>
    <mc:Fallback xmlns="">
      <p:transition spd="slow" advTm="1186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49849-F3E5-A079-2498-C2AB1978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84" y="2857320"/>
            <a:ext cx="12083716" cy="951700"/>
          </a:xfrm>
        </p:spPr>
        <p:txBody>
          <a:bodyPr/>
          <a:lstStyle/>
          <a:p>
            <a:r>
              <a:rPr lang="en-US" dirty="0"/>
              <a:t>Chapter 28- Obstetric Services- NEW</a:t>
            </a:r>
          </a:p>
        </p:txBody>
      </p:sp>
    </p:spTree>
    <p:extLst>
      <p:ext uri="{BB962C8B-B14F-4D97-AF65-F5344CB8AC3E}">
        <p14:creationId xmlns:p14="http://schemas.microsoft.com/office/powerpoint/2010/main" val="3860665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76420-1F30-EFE5-516E-A674B713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417269"/>
            <a:ext cx="11106150" cy="9517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28.00.00 </a:t>
            </a:r>
            <a:r>
              <a:rPr lang="en-US" sz="3100" b="1" u="sng" dirty="0"/>
              <a:t>(§CFR 482.59)</a:t>
            </a:r>
            <a:br>
              <a:rPr lang="en-US" dirty="0"/>
            </a:br>
            <a:r>
              <a:rPr lang="en-US" b="1" u="sng" dirty="0"/>
              <a:t>CONDITION OF PARTICIPATION: Obstetric services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19EB612-32D9-972A-BB9C-84F79A857CC3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284291" y="1486472"/>
            <a:ext cx="11623418" cy="51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/>
              <a:t>OB services are optional but once offered must meet full CoP requirements.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/>
              <a:t>Services must be well organized and integrated with other departments including physical and behavioral health.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/>
              <a:t>OB policies must reflect nationally accepted standards (ACOG, AWHONN, SMFM, ACNM, CDC)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2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20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1" dirty="0"/>
              <a:t>Strategies for Compliance: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Confirm policies are reviewed/approved within the last 3 years and align with </a:t>
            </a:r>
            <a:r>
              <a:rPr lang="en-US" sz="2000" dirty="0"/>
              <a:t>nationally accepted </a:t>
            </a:r>
            <a:r>
              <a:rPr lang="en-US" altLang="en-US" sz="2000" dirty="0"/>
              <a:t>current standards.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Validate that care practices are consistent in quality across all Obstetric departments.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Confirm that services are provided according to acceptable standards of practice.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Ensure the </a:t>
            </a:r>
            <a:r>
              <a:rPr lang="en-US" sz="2000" dirty="0"/>
              <a:t>hospital integrates behavioral health and substance use care into obstetric services.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7684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F6835-17AA-CA88-ABF0-5CD8A73B2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0F6C0-C4CC-E035-3881-6183C79B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28.00.01 </a:t>
            </a:r>
            <a:r>
              <a:rPr lang="en-US" b="1" u="sng" dirty="0"/>
              <a:t>Organization and staffing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E5015-92D7-AC02-EE67-618264E4B4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OB services must be organized based on scope and complexity of care offered</a:t>
            </a:r>
          </a:p>
          <a:p>
            <a:r>
              <a:rPr lang="en-US" sz="2000" dirty="0"/>
              <a:t>Services must be integrated with key departments (ED, anesthesia, ICU, NICU/pediatrics, pharmacy, lab/blood bank, behavioral health)</a:t>
            </a:r>
          </a:p>
          <a:p>
            <a:r>
              <a:rPr lang="en-US" sz="2000" dirty="0"/>
              <a:t>Labor, delivery, and postpartum areas must be supervised by qualified leaders:</a:t>
            </a:r>
          </a:p>
          <a:p>
            <a:pPr lvl="1"/>
            <a:r>
              <a:rPr lang="en-US" dirty="0"/>
              <a:t>RN, CNM, NP, PA, or Physician (MD/DO)</a:t>
            </a:r>
          </a:p>
          <a:p>
            <a:r>
              <a:rPr lang="en-US" sz="2000" dirty="0"/>
              <a:t>All OB practitioners must have delineated obstetrical privileges per §482.22(c)</a:t>
            </a:r>
          </a:p>
          <a:p>
            <a:r>
              <a:rPr lang="en-US" sz="2000" b="1" dirty="0"/>
              <a:t>Strategies for Compliance:</a:t>
            </a:r>
          </a:p>
          <a:p>
            <a:r>
              <a:rPr lang="en-US" sz="2000" dirty="0"/>
              <a:t>Policies reflect organization and departmental integration</a:t>
            </a:r>
          </a:p>
          <a:p>
            <a:r>
              <a:rPr lang="en-US" sz="2000" dirty="0"/>
              <a:t>Leadership qualifications are documented</a:t>
            </a:r>
          </a:p>
          <a:p>
            <a:r>
              <a:rPr lang="en-US" sz="2000" dirty="0"/>
              <a:t>Privileging matches provider competencies</a:t>
            </a:r>
          </a:p>
          <a:p>
            <a:r>
              <a:rPr lang="en-US" sz="2000" dirty="0"/>
              <a:t>Current roster of privileged OB providers is maintained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6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898BC-8D47-2320-D52F-D56A00F61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7E291-696A-A106-C71F-271D7C2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28.00.02 </a:t>
            </a:r>
            <a:r>
              <a:rPr lang="en-US" b="1" u="sng" dirty="0"/>
              <a:t>Delivery of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9052B-5ACD-84E3-DA8D-8F8D31EEF5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" y="1238250"/>
            <a:ext cx="11106150" cy="4381500"/>
          </a:xfrm>
        </p:spPr>
        <p:txBody>
          <a:bodyPr/>
          <a:lstStyle/>
          <a:p>
            <a:r>
              <a:rPr lang="en-US" sz="1600" dirty="0"/>
              <a:t>OB services must match the facility’s scope, volume, and resources</a:t>
            </a:r>
          </a:p>
          <a:p>
            <a:r>
              <a:rPr lang="en-US" sz="1600" dirty="0"/>
              <a:t>Policies must support high standards of care and patient safety</a:t>
            </a:r>
          </a:p>
          <a:p>
            <a:r>
              <a:rPr lang="en-US" sz="1600" dirty="0"/>
              <a:t>Required readily available equipment:</a:t>
            </a:r>
          </a:p>
          <a:p>
            <a:pPr lvl="1"/>
            <a:r>
              <a:rPr lang="en-US" sz="1400" dirty="0"/>
              <a:t>Call-in system, Cardiac monitor,  Fetal Doppler or fetal monitor</a:t>
            </a:r>
          </a:p>
          <a:p>
            <a:r>
              <a:rPr lang="en-US" sz="1600" dirty="0"/>
              <a:t>Evidence-based protocols for OB emergencies and complications</a:t>
            </a:r>
          </a:p>
          <a:p>
            <a:r>
              <a:rPr lang="en-US" sz="1600" dirty="0"/>
              <a:t>Supplies, equipment, and medications must be immediately accessible for:</a:t>
            </a:r>
          </a:p>
          <a:p>
            <a:pPr lvl="1"/>
            <a:r>
              <a:rPr lang="en-US" sz="1400" dirty="0"/>
              <a:t>Hemorrhage</a:t>
            </a:r>
          </a:p>
          <a:p>
            <a:pPr lvl="1"/>
            <a:r>
              <a:rPr lang="en-US" sz="1400" dirty="0"/>
              <a:t>Eclampsia</a:t>
            </a:r>
          </a:p>
          <a:p>
            <a:pPr lvl="1"/>
            <a:r>
              <a:rPr lang="en-US" sz="1400" dirty="0"/>
              <a:t>Shoulder dystocia</a:t>
            </a:r>
          </a:p>
          <a:p>
            <a:pPr marL="457200" lvl="1" indent="0">
              <a:buNone/>
            </a:pPr>
            <a:endParaRPr lang="en-US" sz="1400" dirty="0"/>
          </a:p>
          <a:p>
            <a:r>
              <a:rPr lang="en-US" sz="1600" b="1" dirty="0"/>
              <a:t>Strategies for Compliance:</a:t>
            </a:r>
          </a:p>
          <a:p>
            <a:r>
              <a:rPr lang="en-US" sz="1600" dirty="0"/>
              <a:t>Ensure policies are aligned with national standards and QAPI findings</a:t>
            </a:r>
          </a:p>
          <a:p>
            <a:r>
              <a:rPr lang="en-US" sz="1600" dirty="0"/>
              <a:t>Validate that equipment is present, functional, and ready for use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09FB7-2B40-0C5C-0B23-9B0362930F68}"/>
              </a:ext>
            </a:extLst>
          </p:cNvPr>
          <p:cNvSpPr txBox="1"/>
          <p:nvPr/>
        </p:nvSpPr>
        <p:spPr>
          <a:xfrm>
            <a:off x="2804984" y="3429000"/>
            <a:ext cx="3425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Montserrat" pitchFamily="2" charset="77"/>
              </a:rPr>
              <a:t>Post-delivery complications</a:t>
            </a:r>
          </a:p>
          <a:p>
            <a:pPr marL="742950" lvl="1" indent="-285750"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Montserrat" pitchFamily="2" charset="77"/>
              </a:rPr>
              <a:t>QAPI-identified events</a:t>
            </a:r>
          </a:p>
        </p:txBody>
      </p:sp>
    </p:spTree>
    <p:extLst>
      <p:ext uri="{BB962C8B-B14F-4D97-AF65-F5344CB8AC3E}">
        <p14:creationId xmlns:p14="http://schemas.microsoft.com/office/powerpoint/2010/main" val="4251943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BD634-5169-8052-3985-42D0A550B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14C3-86BF-6188-A0BD-7D2C2F168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28.00.03 </a:t>
            </a:r>
            <a:r>
              <a:rPr lang="en-US" b="1" u="sng" dirty="0"/>
              <a:t>Staff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3A166-C6BD-8B7C-A274-66C38AFA77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" y="1450474"/>
            <a:ext cx="11983453" cy="4381500"/>
          </a:xfrm>
        </p:spPr>
        <p:txBody>
          <a:bodyPr/>
          <a:lstStyle/>
          <a:p>
            <a:r>
              <a:rPr lang="en-US" sz="1600" dirty="0"/>
              <a:t>Hospitals must have policies for maternal care staff training that reflects scope and complexity of services</a:t>
            </a:r>
          </a:p>
          <a:p>
            <a:r>
              <a:rPr lang="en-US" sz="1600" dirty="0"/>
              <a:t>Training topics must be evidence-based and facility-specific</a:t>
            </a:r>
          </a:p>
          <a:p>
            <a:r>
              <a:rPr lang="en-US" sz="1600" dirty="0"/>
              <a:t>Findings from QAPI must drive training updates</a:t>
            </a:r>
          </a:p>
          <a:p>
            <a:r>
              <a:rPr lang="en-US" sz="1600" dirty="0"/>
              <a:t>New staff must receive initial training</a:t>
            </a:r>
          </a:p>
          <a:p>
            <a:r>
              <a:rPr lang="en-US" sz="1600" b="1" dirty="0"/>
              <a:t>Governing Body Responsibilities:</a:t>
            </a:r>
          </a:p>
          <a:p>
            <a:pPr lvl="1"/>
            <a:r>
              <a:rPr lang="en-US" sz="1600" dirty="0"/>
              <a:t>Identify and document which staff require training</a:t>
            </a:r>
          </a:p>
          <a:p>
            <a:pPr lvl="1"/>
            <a:r>
              <a:rPr lang="en-US" sz="1600" dirty="0"/>
              <a:t>Ensure biannual training is completed by designated staff</a:t>
            </a:r>
          </a:p>
          <a:p>
            <a:r>
              <a:rPr lang="en-US" sz="1600" b="1" dirty="0"/>
              <a:t>Strategies for Compliance:</a:t>
            </a:r>
          </a:p>
          <a:p>
            <a:pPr lvl="1"/>
            <a:r>
              <a:rPr lang="en-US" sz="1600" dirty="0"/>
              <a:t>Ensure that training occurs upon hire and every two years for relevant staff</a:t>
            </a:r>
          </a:p>
          <a:p>
            <a:pPr lvl="1"/>
            <a:r>
              <a:rPr lang="en-US" sz="1600" dirty="0"/>
              <a:t>Content aligns with QAPI findings and national standards (ACOG, AWHONN, SMFM, ACNM, CDC)</a:t>
            </a:r>
          </a:p>
          <a:p>
            <a:pPr lvl="1"/>
            <a:r>
              <a:rPr lang="en-US" sz="1600" dirty="0"/>
              <a:t>Personnel files show proof of completion</a:t>
            </a:r>
          </a:p>
          <a:p>
            <a:pPr lvl="1"/>
            <a:r>
              <a:rPr lang="en-US" sz="1600" dirty="0"/>
              <a:t>Validate that staff can verbalize key OB protocols (hemorrhage, hypertension, behavioral health, etc.)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161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97A43-DA2B-E33B-59DB-BB505966A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360586"/>
            <a:ext cx="11106150" cy="951700"/>
          </a:xfrm>
        </p:spPr>
        <p:txBody>
          <a:bodyPr/>
          <a:lstStyle/>
          <a:p>
            <a:r>
              <a:rPr lang="en-US" dirty="0"/>
              <a:t>28.00.04</a:t>
            </a:r>
            <a:r>
              <a:rPr lang="en-US" b="1" u="sng" dirty="0"/>
              <a:t> Maternal health QAPI activities</a:t>
            </a:r>
            <a:endParaRPr lang="en-US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163106B-4DD7-2300-45B1-1B5E338E2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" y="1138964"/>
            <a:ext cx="10840452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OB services must be fully integrated into the hospital QAPI program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Hospital must analyze and track outcomes and disparities for obstetrical patients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Data must be stratified by relevant subpopulations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SzTx/>
              <a:tabLst/>
            </a:pPr>
            <a:endParaRPr lang="en-US" altLang="en-US" sz="1600" dirty="0">
              <a:solidFill>
                <a:srgbClr val="000000"/>
              </a:solidFill>
              <a:latin typeface="Montserrat" pitchFamily="2" charset="77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US" sz="1600" b="1" dirty="0">
                <a:solidFill>
                  <a:srgbClr val="000000"/>
                </a:solidFill>
                <a:latin typeface="Montserrat" pitchFamily="2" charset="77"/>
              </a:rPr>
              <a:t>Performance Improvement Expectations: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At least one OB-focused PI project annually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Projects must include measurable aims, interventions, and sustained results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Focus on improving outcomes and addressing disparities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</a:pPr>
            <a:endParaRPr lang="en-US" altLang="en-US" sz="1600" dirty="0">
              <a:solidFill>
                <a:srgbClr val="000000"/>
              </a:solidFill>
              <a:latin typeface="Montserrat" pitchFamily="2" charset="77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US" sz="1600" b="1" dirty="0">
                <a:solidFill>
                  <a:srgbClr val="000000"/>
                </a:solidFill>
                <a:latin typeface="Montserrat" pitchFamily="2" charset="77"/>
              </a:rPr>
              <a:t>Leadership &amp; Oversight</a:t>
            </a: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: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OB leadership must actively participate in QAPI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Governing body must receive OB-specific QAPI reports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</a:pPr>
            <a:endParaRPr lang="en-US" altLang="en-US" sz="1600" dirty="0">
              <a:solidFill>
                <a:srgbClr val="000000"/>
              </a:solidFill>
              <a:latin typeface="Montserrat" pitchFamily="2" charset="77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US" sz="1600" b="1" dirty="0">
                <a:solidFill>
                  <a:srgbClr val="000000"/>
                </a:solidFill>
                <a:latin typeface="Montserrat" pitchFamily="2" charset="77"/>
              </a:rPr>
              <a:t>Strategies for Compliance: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Ensure OB measures are included in QAPI plan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Reports include stratified dashboards and trending data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Validate there is evidence of OB leadership engagement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Review documentation of annual OB PI project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31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FC430-9B0B-B88A-9A4D-5D4DE8A75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131630"/>
            <a:ext cx="11106150" cy="951700"/>
          </a:xfrm>
        </p:spPr>
        <p:txBody>
          <a:bodyPr>
            <a:normAutofit fontScale="90000"/>
          </a:bodyPr>
          <a:lstStyle/>
          <a:p>
            <a:r>
              <a:rPr lang="en-US" dirty="0"/>
              <a:t>28.00.05 </a:t>
            </a:r>
            <a:r>
              <a:rPr lang="en-US" b="1" u="sng" dirty="0"/>
              <a:t>Maternal mortality review committee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11DE8-446E-4427-CA69-B469FE5A64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" y="1543873"/>
            <a:ext cx="11106150" cy="4381500"/>
          </a:xfrm>
        </p:spPr>
        <p:txBody>
          <a:bodyPr/>
          <a:lstStyle/>
          <a:p>
            <a:r>
              <a:rPr lang="en-US" sz="1600" dirty="0"/>
              <a:t>Applies only if a State, Tribal, or local MMRC exists; Hospitals are not required to create their own MMRC</a:t>
            </a:r>
          </a:p>
          <a:p>
            <a:r>
              <a:rPr lang="en-US" sz="1600" dirty="0"/>
              <a:t>When available, hospitals must use publicly available MMRC data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b="1" dirty="0"/>
              <a:t>Hospital Responsibilities:</a:t>
            </a:r>
          </a:p>
          <a:p>
            <a:pPr lvl="1"/>
            <a:r>
              <a:rPr lang="en-US" sz="1400" dirty="0"/>
              <a:t>Identify and access MMRC reports for their jurisdiction</a:t>
            </a:r>
          </a:p>
          <a:p>
            <a:pPr lvl="1"/>
            <a:r>
              <a:rPr lang="en-US" sz="1400" dirty="0"/>
              <a:t>Establish a process to review recommendations</a:t>
            </a:r>
          </a:p>
          <a:p>
            <a:pPr lvl="1"/>
            <a:r>
              <a:rPr lang="en-US" sz="1400" dirty="0"/>
              <a:t>Evaluate relevance to hospital patient population, scope, and resources</a:t>
            </a:r>
          </a:p>
          <a:p>
            <a:pPr lvl="1"/>
            <a:r>
              <a:rPr lang="en-US" sz="1400" dirty="0"/>
              <a:t>Integrate applicable findings into QAPI, training, and PI projects</a:t>
            </a:r>
            <a:endParaRPr lang="en-US" sz="1300" dirty="0"/>
          </a:p>
          <a:p>
            <a:r>
              <a:rPr lang="en-US" sz="1600" b="1" dirty="0"/>
              <a:t>Strategies for Compliance:</a:t>
            </a:r>
          </a:p>
          <a:p>
            <a:pPr lvl="1"/>
            <a:r>
              <a:rPr lang="en-US" sz="1300" dirty="0"/>
              <a:t>Validate there is a written process identifying responsible parties (OB leadership/QAPI)</a:t>
            </a:r>
          </a:p>
          <a:p>
            <a:pPr lvl="1"/>
            <a:r>
              <a:rPr lang="en-US" sz="1300" dirty="0"/>
              <a:t>Review evidence of MMRC review in QAPI minutes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00269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/Sectio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tandard Char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eader 2 Lin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6F962F5C048B4695D5381246CA8CC0" ma:contentTypeVersion="1" ma:contentTypeDescription="Create a new document." ma:contentTypeScope="" ma:versionID="b303cf6aa8941add490bed0d99427e3e">
  <xsd:schema xmlns:xsd="http://www.w3.org/2001/XMLSchema" xmlns:xs="http://www.w3.org/2001/XMLSchema" xmlns:p="http://schemas.microsoft.com/office/2006/metadata/properties" xmlns:ns2="0ceb99fc-1811-4a1b-b8a0-f8ebd3e52f8d" xmlns:ns3="7af39c91-4042-449c-a6dd-79ccff87325f" targetNamespace="http://schemas.microsoft.com/office/2006/metadata/properties" ma:root="true" ma:fieldsID="6b23a68486a8cb6e3a72bbbc3707fb21" ns2:_="" ns3:_="">
    <xsd:import namespace="0ceb99fc-1811-4a1b-b8a0-f8ebd3e52f8d"/>
    <xsd:import namespace="7af39c91-4042-449c-a6dd-79ccff87325f"/>
    <xsd:element name="properties">
      <xsd:complexType>
        <xsd:sequence>
          <xsd:element name="documentManagement">
            <xsd:complexType>
              <xsd:all>
                <xsd:element ref="ns2:Approver_x0020_1" minOccurs="0"/>
                <xsd:element ref="ns2:Approver_x0020_2" minOccurs="0"/>
                <xsd:element ref="ns2:Approver_x0020_3" minOccurs="0"/>
                <xsd:element ref="ns2:Approver_x0020_4" minOccurs="0"/>
                <xsd:element ref="ns2:Approver_x0020_5" minOccurs="0"/>
                <xsd:element ref="ns2:Approver_x0020_6" minOccurs="0"/>
                <xsd:element ref="ns2:Approver_x0020_7" minOccurs="0"/>
                <xsd:element ref="ns2:Approver_x0020_8" minOccurs="0"/>
                <xsd:element ref="ns2:Approver_x0020_9" minOccurs="0"/>
                <xsd:element ref="ns2:Approver_x0020_10" minOccurs="0"/>
                <xsd:element ref="ns2:Business_x0020_Segment" minOccurs="0"/>
                <xsd:element ref="ns2:Document_x0020_Type" minOccurs="0"/>
                <xsd:element ref="ns3:Corporate" minOccurs="0"/>
                <xsd:element ref="ns2:Program" minOccurs="0"/>
                <xsd:element ref="ns2:Sub_x0020_Service" minOccurs="0"/>
                <xsd:element ref="ns2:State" minOccurs="0"/>
                <xsd:element ref="ns2:Country" minOccurs="0"/>
                <xsd:element ref="ns3:Customer_x0020_Facing" minOccurs="0"/>
                <xsd:element ref="ns2:System_x0020_Connectivity" minOccurs="0"/>
                <xsd:element ref="ns2:Document_x0020_Owner" minOccurs="0"/>
                <xsd:element ref="ns3:Policy_x0020_Work_x0020_Instruction_x0020_Document_x0020_Number" minOccurs="0"/>
                <xsd:element ref="ns3:Title_x0020_Key_x0020_Words" minOccurs="0"/>
                <xsd:element ref="ns3:Effective_x0020_Date" minOccurs="0"/>
                <xsd:element ref="ns3:Source_x0020_Document_x0020_Type" minOccurs="0"/>
                <xsd:element ref="ns3:Notification_x0020_Group" minOccurs="0"/>
                <xsd:element ref="ns3:Notification_x0020_Group2" minOccurs="0"/>
                <xsd:element ref="ns3:Notification_x0020_Group3" minOccurs="0"/>
                <xsd:element ref="ns3:NotificationGroup5" minOccurs="0"/>
                <xsd:element ref="ns3:Notification_x0020_Group5" minOccurs="0"/>
                <xsd:element ref="ns3:Notification_x0020_Group6" minOccurs="0"/>
                <xsd:element ref="ns3:Notification_x0020_Group7" minOccurs="0"/>
                <xsd:element ref="ns3:Notification_x0020_Group8" minOccurs="0"/>
                <xsd:element ref="ns3:Notification_x0020_Group9" minOccurs="0"/>
                <xsd:element ref="ns3:Notification_x0020_Group10" minOccurs="0"/>
                <xsd:element ref="ns3:Notification_x0020_Group11" minOccurs="0"/>
                <xsd:element ref="ns3:Notification_x0020_Group12" minOccurs="0"/>
                <xsd:element ref="ns3:Notification_x0020_Group13" minOccurs="0"/>
                <xsd:element ref="ns3:Notification_x0020_Group14" minOccurs="0"/>
                <xsd:element ref="ns3:Notification_x0020_Group15" minOccurs="0"/>
                <xsd:element ref="ns3:Notification_x0020_Group16" minOccurs="0"/>
                <xsd:element ref="ns3:Notification_x0020_Group17" minOccurs="0"/>
                <xsd:element ref="ns3:Notification_x0020_Group18" minOccurs="0"/>
                <xsd:element ref="ns3:Notification_x0020_Group19" minOccurs="0"/>
                <xsd:element ref="ns3:Notification_x0020_Group20" minOccurs="0"/>
                <xsd:element ref="ns3:Notification_x0020_Group21" minOccurs="0"/>
                <xsd:element ref="ns3:Notification_x0020_Group22" minOccurs="0"/>
                <xsd:element ref="ns3:Notification_x0020_Group23" minOccurs="0"/>
                <xsd:element ref="ns3:Notification_x0020_Group24" minOccurs="0"/>
                <xsd:element ref="ns3:Notification_x0020_Group240" minOccurs="0"/>
                <xsd:element ref="ns3:Notification_x0020_Group25" minOccurs="0"/>
                <xsd:element ref="ns3:Notification_x0020_Group26" minOccurs="0"/>
                <xsd:element ref="ns3:Notification_x0020_Group27" minOccurs="0"/>
                <xsd:element ref="ns3:Notification_x0020_Group28" minOccurs="0"/>
                <xsd:element ref="ns3:Notification_x0020_Group29" minOccurs="0"/>
                <xsd:element ref="ns3:Notification_x0020_Group30" minOccurs="0"/>
                <xsd:element ref="ns3:Notification_x0020_Group31" minOccurs="0"/>
                <xsd:element ref="ns3:Notification_x0020_Group32" minOccurs="0"/>
                <xsd:element ref="ns3:Notification_x0020_Group33" minOccurs="0"/>
                <xsd:element ref="ns3:Notification_x0020_Group34" minOccurs="0"/>
                <xsd:element ref="ns3:Services" minOccurs="0"/>
                <xsd:element ref="ns2:Is_x0020_Source_x0020_File" minOccurs="0"/>
                <xsd:element ref="ns2:Document_x0020_Number"/>
                <xsd:element ref="ns2:Departments" minOccurs="0"/>
                <xsd:element ref="ns2:Approv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eb99fc-1811-4a1b-b8a0-f8ebd3e52f8d" elementFormDefault="qualified">
    <xsd:import namespace="http://schemas.microsoft.com/office/2006/documentManagement/types"/>
    <xsd:import namespace="http://schemas.microsoft.com/office/infopath/2007/PartnerControls"/>
    <xsd:element name="Approver_x0020_1" ma:index="2" nillable="true" ma:displayName="Approver 1" ma:list="{9128f728-7e12-4085-a83f-7b2cf3993fff}" ma:internalName="Approver_x0020_1" ma:showField="Title" ma:web="0ceb99fc-1811-4a1b-b8a0-f8ebd3e52f8d">
      <xsd:simpleType>
        <xsd:restriction base="dms:Lookup"/>
      </xsd:simpleType>
    </xsd:element>
    <xsd:element name="Approver_x0020_2" ma:index="3" nillable="true" ma:displayName="Approver 2" ma:list="{9128f728-7e12-4085-a83f-7b2cf3993fff}" ma:internalName="Approver_x0020_2" ma:showField="Title" ma:web="0ceb99fc-1811-4a1b-b8a0-f8ebd3e52f8d">
      <xsd:simpleType>
        <xsd:restriction base="dms:Lookup"/>
      </xsd:simpleType>
    </xsd:element>
    <xsd:element name="Approver_x0020_3" ma:index="4" nillable="true" ma:displayName="Approver 3" ma:list="{9128f728-7e12-4085-a83f-7b2cf3993fff}" ma:internalName="Approver_x0020_3" ma:showField="Title" ma:web="0ceb99fc-1811-4a1b-b8a0-f8ebd3e52f8d">
      <xsd:simpleType>
        <xsd:restriction base="dms:Lookup"/>
      </xsd:simpleType>
    </xsd:element>
    <xsd:element name="Approver_x0020_4" ma:index="5" nillable="true" ma:displayName="Approver 4" ma:list="{9128f728-7e12-4085-a83f-7b2cf3993fff}" ma:internalName="Approver_x0020_4" ma:showField="Title" ma:web="0ceb99fc-1811-4a1b-b8a0-f8ebd3e52f8d">
      <xsd:simpleType>
        <xsd:restriction base="dms:Lookup"/>
      </xsd:simpleType>
    </xsd:element>
    <xsd:element name="Approver_x0020_5" ma:index="6" nillable="true" ma:displayName="Approver 5" ma:list="{9128f728-7e12-4085-a83f-7b2cf3993fff}" ma:internalName="Approver_x0020_5" ma:showField="Title" ma:web="0ceb99fc-1811-4a1b-b8a0-f8ebd3e52f8d">
      <xsd:simpleType>
        <xsd:restriction base="dms:Lookup"/>
      </xsd:simpleType>
    </xsd:element>
    <xsd:element name="Approver_x0020_6" ma:index="7" nillable="true" ma:displayName="Approver 6" ma:list="{9128f728-7e12-4085-a83f-7b2cf3993fff}" ma:internalName="Approver_x0020_6" ma:showField="Title" ma:web="0ceb99fc-1811-4a1b-b8a0-f8ebd3e52f8d">
      <xsd:simpleType>
        <xsd:restriction base="dms:Lookup"/>
      </xsd:simpleType>
    </xsd:element>
    <xsd:element name="Approver_x0020_7" ma:index="8" nillable="true" ma:displayName="Approver 7" ma:list="{9128f728-7e12-4085-a83f-7b2cf3993fff}" ma:internalName="Approver_x0020_7" ma:showField="Title" ma:web="0ceb99fc-1811-4a1b-b8a0-f8ebd3e52f8d">
      <xsd:simpleType>
        <xsd:restriction base="dms:Lookup"/>
      </xsd:simpleType>
    </xsd:element>
    <xsd:element name="Approver_x0020_8" ma:index="9" nillable="true" ma:displayName="Approver 8" ma:list="{9128f728-7e12-4085-a83f-7b2cf3993fff}" ma:internalName="Approver_x0020_8" ma:showField="Title" ma:web="0ceb99fc-1811-4a1b-b8a0-f8ebd3e52f8d">
      <xsd:simpleType>
        <xsd:restriction base="dms:Lookup"/>
      </xsd:simpleType>
    </xsd:element>
    <xsd:element name="Approver_x0020_9" ma:index="10" nillable="true" ma:displayName="Approver 9" ma:list="{9128f728-7e12-4085-a83f-7b2cf3993fff}" ma:internalName="Approver_x0020_9" ma:showField="Title" ma:web="0ceb99fc-1811-4a1b-b8a0-f8ebd3e52f8d">
      <xsd:simpleType>
        <xsd:restriction base="dms:Lookup"/>
      </xsd:simpleType>
    </xsd:element>
    <xsd:element name="Approver_x0020_10" ma:index="11" nillable="true" ma:displayName="Approver 10" ma:list="{9128f728-7e12-4085-a83f-7b2cf3993fff}" ma:internalName="Approver_x0020_10" ma:showField="Title" ma:web="0ceb99fc-1811-4a1b-b8a0-f8ebd3e52f8d">
      <xsd:simpleType>
        <xsd:restriction base="dms:Lookup"/>
      </xsd:simpleType>
    </xsd:element>
    <xsd:element name="Business_x0020_Segment" ma:index="12" nillable="true" ma:displayName="Business Segment" ma:default="ACHC" ma:description="Business Segment" ma:internalName="Business_x0020_Segmen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CHC"/>
                    <xsd:enumeration value="Corporate"/>
                    <xsd:enumeration value="AIS"/>
                    <xsd:enumeration value="ACHCI"/>
                    <xsd:enumeration value="ACHCU"/>
                  </xsd:restriction>
                </xsd:simpleType>
              </xsd:element>
            </xsd:sequence>
          </xsd:extension>
        </xsd:complexContent>
      </xsd:complexType>
    </xsd:element>
    <xsd:element name="Document_x0020_Type" ma:index="13" nillable="true" ma:displayName="Document Type" ma:default="Guidance Document" ma:description="Document Type" ma:format="Dropdown" ma:internalName="Document_x0020_Type">
      <xsd:simpleType>
        <xsd:restriction base="dms:Choice">
          <xsd:enumeration value="Accreditation Process"/>
          <xsd:enumeration value="Addendum"/>
          <xsd:enumeration value="Agreement"/>
          <xsd:enumeration value="Application"/>
          <xsd:enumeration value="Board"/>
          <xsd:enumeration value="Checklist"/>
          <xsd:enumeration value="Crosswalk"/>
          <xsd:enumeration value="Expense Report"/>
          <xsd:enumeration value="Form"/>
          <xsd:enumeration value="Guidance Document"/>
          <xsd:enumeration value="HIPAA Manual"/>
          <xsd:enumeration value="Letter"/>
          <xsd:enumeration value="Matrix"/>
          <xsd:enumeration value="Packet - Forms"/>
          <xsd:enumeration value="Policies and Procedures"/>
          <xsd:enumeration value="Policy"/>
          <xsd:enumeration value="Position Description"/>
          <xsd:enumeration value="Pricing Sheet"/>
          <xsd:enumeration value="Procedure"/>
          <xsd:enumeration value="Quality Manual Policy"/>
          <xsd:enumeration value="Quality Manual Work Instruction"/>
          <xsd:enumeration value="Support Work Instruction"/>
          <xsd:enumeration value="Template"/>
          <xsd:enumeration value="Training"/>
          <xsd:enumeration value="Worksheet"/>
        </xsd:restriction>
      </xsd:simpleType>
    </xsd:element>
    <xsd:element name="Program" ma:index="15" nillable="true" ma:displayName="Program" ma:default="Behavioral Health" ma:internalName="Progra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ccelerated Sleep"/>
                    <xsd:enumeration value="Ambulatory Care"/>
                    <xsd:enumeration value="Behavioral Health"/>
                    <xsd:enumeration value="DMEPOS"/>
                    <xsd:enumeration value="Educational Resources"/>
                    <xsd:enumeration value="Home Care"/>
                    <xsd:enumeration value="Home Health"/>
                    <xsd:enumeration value="Home Infusion Therapy"/>
                    <xsd:enumeration value="Hospice"/>
                    <xsd:enumeration value="Pharmacy"/>
                    <xsd:enumeration value="Private Duty"/>
                    <xsd:enumeration value="Renal Dialysis"/>
                    <xsd:enumeration value="Retail Pharmacy"/>
                    <xsd:enumeration value="Sleep"/>
                  </xsd:restriction>
                </xsd:simpleType>
              </xsd:element>
            </xsd:sequence>
          </xsd:extension>
        </xsd:complexContent>
      </xsd:complexType>
    </xsd:element>
    <xsd:element name="Sub_x0020_Service" ma:index="16" nillable="true" ma:displayName="Sub Service" ma:internalName="Sub_x0020_Servic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Distinction in Oncology"/>
                    <xsd:enumeration value="Distinction in Palliative Care"/>
                  </xsd:restriction>
                </xsd:simpleType>
              </xsd:element>
            </xsd:sequence>
          </xsd:extension>
        </xsd:complexContent>
      </xsd:complexType>
    </xsd:element>
    <xsd:element name="State" ma:index="17" nillable="true" ma:displayName="State" ma:internalName="Stat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alifornia"/>
                    <xsd:enumeration value="Florida"/>
                    <xsd:enumeration value="Iowa"/>
                    <xsd:enumeration value="Maryland"/>
                    <xsd:enumeration value="Missouri"/>
                    <xsd:enumeration value="New Jersey"/>
                    <xsd:enumeration value="New Mexico"/>
                    <xsd:enumeration value="Texas"/>
                  </xsd:restriction>
                </xsd:simpleType>
              </xsd:element>
            </xsd:sequence>
          </xsd:extension>
        </xsd:complexContent>
      </xsd:complexType>
    </xsd:element>
    <xsd:element name="Country" ma:index="18" nillable="true" ma:displayName="Country" ma:default="Canada" ma:internalName="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anada"/>
                    <xsd:enumeration value="UAE"/>
                    <xsd:enumeration value="United States"/>
                  </xsd:restriction>
                </xsd:simpleType>
              </xsd:element>
            </xsd:sequence>
          </xsd:extension>
        </xsd:complexContent>
      </xsd:complexType>
    </xsd:element>
    <xsd:element name="System_x0020_Connectivity" ma:index="20" nillable="true" ma:displayName="System Connectivity" ma:default="ACHC Website" ma:internalName="System_x0020_Connectivi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CHC Website"/>
                    <xsd:enumeration value="AMS"/>
                    <xsd:enumeration value="CC/SC Standard Download"/>
                    <xsd:enumeration value="Customer Central"/>
                    <xsd:enumeration value="HH After Accreditation Packet"/>
                    <xsd:enumeration value="HR Employee Central"/>
                    <xsd:enumeration value="Marketing Recording"/>
                    <xsd:enumeration value="Prism"/>
                    <xsd:enumeration value="Scheduling Software"/>
                    <xsd:enumeration value="Surveyor Central"/>
                  </xsd:restriction>
                </xsd:simpleType>
              </xsd:element>
            </xsd:sequence>
          </xsd:extension>
        </xsd:complexContent>
      </xsd:complexType>
    </xsd:element>
    <xsd:element name="Document_x0020_Owner" ma:index="21" nillable="true" ma:displayName="Document Owner" ma:default="Accreditation Manager" ma:format="Dropdown" ma:internalName="Document_x0020_Owner">
      <xsd:simpleType>
        <xsd:restriction base="dms:Choice">
          <xsd:enumeration value="Accreditation Manager"/>
          <xsd:enumeration value="Accreditation Manager DME RX SLP"/>
          <xsd:enumeration value="Accreditation Manager HH HSP PD"/>
          <xsd:enumeration value="Associate Clinical Director"/>
          <xsd:enumeration value="Associate Director Pharmacy"/>
          <xsd:enumeration value="CEO"/>
          <xsd:enumeration value="Director Business Management"/>
          <xsd:enumeration value="Director Human Resources"/>
          <xsd:enumeration value="Director of Operations"/>
          <xsd:enumeration value="Director Regulatory Affairs Quality"/>
          <xsd:enumeration value="Education Consulting Manager"/>
          <xsd:enumeration value="Marketing Manager"/>
          <xsd:enumeration value="Program Director DMEPOS RX SLP"/>
          <xsd:enumeration value="Project Manager"/>
          <xsd:enumeration value="Regulatory Governmental Affairs Manager"/>
          <xsd:enumeration value="Senior Manager Human Resources"/>
          <xsd:enumeration value="Senior Manager Quality"/>
        </xsd:restriction>
      </xsd:simpleType>
    </xsd:element>
    <xsd:element name="Is_x0020_Source_x0020_File" ma:index="62" nillable="true" ma:displayName="IsSource" ma:default="0" ma:description="This indicates that the file is a source file which gets converted into a pdf." ma:internalName="Is_x0020_Source_x0020_File">
      <xsd:simpleType>
        <xsd:restriction base="dms:Boolean"/>
      </xsd:simpleType>
    </xsd:element>
    <xsd:element name="Document_x0020_Number" ma:index="63" ma:displayName="Document #" ma:description="Document Number" ma:indexed="true" ma:internalName="Document_x0020_Number0">
      <xsd:simpleType>
        <xsd:restriction base="dms:Text">
          <xsd:maxLength value="20"/>
        </xsd:restriction>
      </xsd:simpleType>
    </xsd:element>
    <xsd:element name="Departments" ma:index="64" nillable="true" ma:displayName="Departments" ma:default="Accounting" ma:internalName="Departments0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ccounting"/>
                    <xsd:enumeration value="Accreditation"/>
                    <xsd:enumeration value="Accreditation University"/>
                    <xsd:enumeration value="Administration"/>
                    <xsd:enumeration value="Business Management"/>
                    <xsd:enumeration value="Clinical Compliance"/>
                    <xsd:enumeration value="Executive"/>
                    <xsd:enumeration value="Human Resources"/>
                    <xsd:enumeration value="Information Technology"/>
                    <xsd:enumeration value="Marketing"/>
                    <xsd:enumeration value="Operations"/>
                    <xsd:enumeration value="Privacy"/>
                    <xsd:enumeration value="Quality"/>
                    <xsd:enumeration value="Regulatory"/>
                    <xsd:enumeration value="Security"/>
                  </xsd:restriction>
                </xsd:simpleType>
              </xsd:element>
            </xsd:sequence>
          </xsd:extension>
        </xsd:complexContent>
      </xsd:complexType>
    </xsd:element>
    <xsd:element name="Approvers" ma:index="65" nillable="true" ma:displayName="Approvers" ma:list="{f19872eb-a112-4f7c-a9a7-b1d921dbc805}" ma:internalName="Approvers" ma:showField="Title" ma:web="0ceb99fc-1811-4a1b-b8a0-f8ebd3e52f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6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6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7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39c91-4042-449c-a6dd-79ccff87325f" elementFormDefault="qualified">
    <xsd:import namespace="http://schemas.microsoft.com/office/2006/documentManagement/types"/>
    <xsd:import namespace="http://schemas.microsoft.com/office/infopath/2007/PartnerControls"/>
    <xsd:element name="Corporate" ma:index="14" nillable="true" ma:displayName="Corporate" ma:default="1" ma:internalName="Corporate">
      <xsd:simpleType>
        <xsd:restriction base="dms:Boolean"/>
      </xsd:simpleType>
    </xsd:element>
    <xsd:element name="Customer_x0020_Facing" ma:index="19" nillable="true" ma:displayName="Customer Facing" ma:default="1" ma:internalName="Customer_x0020_Facing">
      <xsd:simpleType>
        <xsd:restriction base="dms:Boolean"/>
      </xsd:simpleType>
    </xsd:element>
    <xsd:element name="Policy_x0020_Work_x0020_Instruction_x0020_Document_x0020_Number" ma:index="22" nillable="true" ma:displayName="Policy Work Instruction Document Number" ma:internalName="Policy_x0020_Work_x0020_Instruction_x0020_Document_x0020_Number">
      <xsd:simpleType>
        <xsd:restriction base="dms:Text">
          <xsd:maxLength value="255"/>
        </xsd:restriction>
      </xsd:simpleType>
    </xsd:element>
    <xsd:element name="Title_x0020_Key_x0020_Words" ma:index="23" nillable="true" ma:displayName="Title Key Words" ma:internalName="Title_x0020_Key_x0020_Words">
      <xsd:simpleType>
        <xsd:restriction base="dms:Text">
          <xsd:maxLength value="255"/>
        </xsd:restriction>
      </xsd:simpleType>
    </xsd:element>
    <xsd:element name="Effective_x0020_Date" ma:index="24" nillable="true" ma:displayName="Effective Date" ma:format="DateOnly" ma:internalName="Effective_x0020_Date">
      <xsd:simpleType>
        <xsd:restriction base="dms:DateTime"/>
      </xsd:simpleType>
    </xsd:element>
    <xsd:element name="Source_x0020_Document_x0020_Type" ma:index="25" nillable="true" ma:displayName="Source Document Type" ma:default="External" ma:format="Dropdown" ma:internalName="Source_x0020_Document_x0020_Type">
      <xsd:simpleType>
        <xsd:restriction base="dms:Choice">
          <xsd:enumeration value="External"/>
          <xsd:enumeration value="Internal"/>
          <xsd:enumeration value="Source File"/>
        </xsd:restriction>
      </xsd:simpleType>
    </xsd:element>
    <xsd:element name="Notification_x0020_Group" ma:index="26" nillable="true" ma:displayName="Notification Group" ma:description="The person to be notified when a document is published." ma:list="{16a6e5a2-c5dc-4b2c-b09d-cec2178b6298}" ma:internalName="Notification_x0020_Group" ma:readOnly="false" ma:showField="Title" ma:web="0ceb99fc-1811-4a1b-b8a0-f8ebd3e52f8d">
      <xsd:simpleType>
        <xsd:restriction base="dms:Lookup"/>
      </xsd:simpleType>
    </xsd:element>
    <xsd:element name="Notification_x0020_Group2" ma:index="27" nillable="true" ma:displayName="Notification Group2" ma:list="{16a6e5a2-c5dc-4b2c-b09d-cec2178b6298}" ma:internalName="Notification_x0020_Group2" ma:showField="Title" ma:web="0ceb99fc-1811-4a1b-b8a0-f8ebd3e52f8d">
      <xsd:simpleType>
        <xsd:restriction base="dms:Lookup"/>
      </xsd:simpleType>
    </xsd:element>
    <xsd:element name="Notification_x0020_Group3" ma:index="28" nillable="true" ma:displayName="Notification Group3" ma:list="{16a6e5a2-c5dc-4b2c-b09d-cec2178b6298}" ma:internalName="Notification_x0020_Group3" ma:showField="Title" ma:web="0ceb99fc-1811-4a1b-b8a0-f8ebd3e52f8d">
      <xsd:simpleType>
        <xsd:restriction base="dms:Lookup"/>
      </xsd:simpleType>
    </xsd:element>
    <xsd:element name="NotificationGroup5" ma:index="29" nillable="true" ma:displayName="Notification Group4" ma:list="{16a6e5a2-c5dc-4b2c-b09d-cec2178b6298}" ma:internalName="NotificationGroup5" ma:readOnly="false" ma:showField="Title" ma:web="0ceb99fc-1811-4a1b-b8a0-f8ebd3e52f8d">
      <xsd:simpleType>
        <xsd:restriction base="dms:Lookup"/>
      </xsd:simpleType>
    </xsd:element>
    <xsd:element name="Notification_x0020_Group5" ma:index="30" nillable="true" ma:displayName="Notification Group5" ma:list="{16a6e5a2-c5dc-4b2c-b09d-cec2178b6298}" ma:internalName="Notification_x0020_Group5" ma:showField="Title" ma:web="0ceb99fc-1811-4a1b-b8a0-f8ebd3e52f8d">
      <xsd:simpleType>
        <xsd:restriction base="dms:Lookup"/>
      </xsd:simpleType>
    </xsd:element>
    <xsd:element name="Notification_x0020_Group6" ma:index="31" nillable="true" ma:displayName="Notification Group6" ma:list="{16a6e5a2-c5dc-4b2c-b09d-cec2178b6298}" ma:internalName="Notification_x0020_Group6" ma:showField="Title" ma:web="0ceb99fc-1811-4a1b-b8a0-f8ebd3e52f8d">
      <xsd:simpleType>
        <xsd:restriction base="dms:Lookup"/>
      </xsd:simpleType>
    </xsd:element>
    <xsd:element name="Notification_x0020_Group7" ma:index="32" nillable="true" ma:displayName="Notification Group7" ma:list="{16a6e5a2-c5dc-4b2c-b09d-cec2178b6298}" ma:internalName="Notification_x0020_Group7" ma:showField="Title" ma:web="0ceb99fc-1811-4a1b-b8a0-f8ebd3e52f8d">
      <xsd:simpleType>
        <xsd:restriction base="dms:Lookup"/>
      </xsd:simpleType>
    </xsd:element>
    <xsd:element name="Notification_x0020_Group8" ma:index="33" nillable="true" ma:displayName="Notification Group8" ma:list="{16a6e5a2-c5dc-4b2c-b09d-cec2178b6298}" ma:internalName="Notification_x0020_Group8" ma:showField="Title" ma:web="0ceb99fc-1811-4a1b-b8a0-f8ebd3e52f8d">
      <xsd:simpleType>
        <xsd:restriction base="dms:Lookup"/>
      </xsd:simpleType>
    </xsd:element>
    <xsd:element name="Notification_x0020_Group9" ma:index="34" nillable="true" ma:displayName="Notification Group9" ma:list="{16a6e5a2-c5dc-4b2c-b09d-cec2178b6298}" ma:internalName="Notification_x0020_Group9" ma:showField="Title" ma:web="0ceb99fc-1811-4a1b-b8a0-f8ebd3e52f8d">
      <xsd:simpleType>
        <xsd:restriction base="dms:Lookup"/>
      </xsd:simpleType>
    </xsd:element>
    <xsd:element name="Notification_x0020_Group10" ma:index="35" nillable="true" ma:displayName="Notification Group10" ma:list="{16a6e5a2-c5dc-4b2c-b09d-cec2178b6298}" ma:internalName="Notification_x0020_Group10" ma:showField="Title" ma:web="0ceb99fc-1811-4a1b-b8a0-f8ebd3e52f8d">
      <xsd:simpleType>
        <xsd:restriction base="dms:Lookup"/>
      </xsd:simpleType>
    </xsd:element>
    <xsd:element name="Notification_x0020_Group11" ma:index="36" nillable="true" ma:displayName="Notification Group11" ma:list="{16a6e5a2-c5dc-4b2c-b09d-cec2178b6298}" ma:internalName="Notification_x0020_Group11" ma:showField="Title" ma:web="0ceb99fc-1811-4a1b-b8a0-f8ebd3e52f8d">
      <xsd:simpleType>
        <xsd:restriction base="dms:Lookup"/>
      </xsd:simpleType>
    </xsd:element>
    <xsd:element name="Notification_x0020_Group12" ma:index="37" nillable="true" ma:displayName="Notification Group12" ma:list="{16a6e5a2-c5dc-4b2c-b09d-cec2178b6298}" ma:internalName="Notification_x0020_Group12" ma:showField="Title" ma:web="0ceb99fc-1811-4a1b-b8a0-f8ebd3e52f8d">
      <xsd:simpleType>
        <xsd:restriction base="dms:Lookup"/>
      </xsd:simpleType>
    </xsd:element>
    <xsd:element name="Notification_x0020_Group13" ma:index="38" nillable="true" ma:displayName="Notification Group13" ma:list="{16a6e5a2-c5dc-4b2c-b09d-cec2178b6298}" ma:internalName="Notification_x0020_Group13" ma:showField="Title" ma:web="0ceb99fc-1811-4a1b-b8a0-f8ebd3e52f8d">
      <xsd:simpleType>
        <xsd:restriction base="dms:Lookup"/>
      </xsd:simpleType>
    </xsd:element>
    <xsd:element name="Notification_x0020_Group14" ma:index="39" nillable="true" ma:displayName="Notification Group14" ma:list="{16a6e5a2-c5dc-4b2c-b09d-cec2178b6298}" ma:internalName="Notification_x0020_Group14" ma:showField="Title" ma:web="0ceb99fc-1811-4a1b-b8a0-f8ebd3e52f8d">
      <xsd:simpleType>
        <xsd:restriction base="dms:Lookup"/>
      </xsd:simpleType>
    </xsd:element>
    <xsd:element name="Notification_x0020_Group15" ma:index="40" nillable="true" ma:displayName="Notification Group15" ma:list="{16a6e5a2-c5dc-4b2c-b09d-cec2178b6298}" ma:internalName="Notification_x0020_Group15" ma:showField="Title" ma:web="0ceb99fc-1811-4a1b-b8a0-f8ebd3e52f8d">
      <xsd:simpleType>
        <xsd:restriction base="dms:Lookup"/>
      </xsd:simpleType>
    </xsd:element>
    <xsd:element name="Notification_x0020_Group16" ma:index="41" nillable="true" ma:displayName="Notification Group16" ma:list="{16a6e5a2-c5dc-4b2c-b09d-cec2178b6298}" ma:internalName="Notification_x0020_Group16" ma:showField="Title" ma:web="0ceb99fc-1811-4a1b-b8a0-f8ebd3e52f8d">
      <xsd:simpleType>
        <xsd:restriction base="dms:Lookup"/>
      </xsd:simpleType>
    </xsd:element>
    <xsd:element name="Notification_x0020_Group17" ma:index="42" nillable="true" ma:displayName="Notification Group17" ma:list="{16a6e5a2-c5dc-4b2c-b09d-cec2178b6298}" ma:internalName="Notification_x0020_Group17" ma:showField="Title" ma:web="0ceb99fc-1811-4a1b-b8a0-f8ebd3e52f8d">
      <xsd:simpleType>
        <xsd:restriction base="dms:Lookup"/>
      </xsd:simpleType>
    </xsd:element>
    <xsd:element name="Notification_x0020_Group18" ma:index="43" nillable="true" ma:displayName="Notification Group18" ma:list="{16a6e5a2-c5dc-4b2c-b09d-cec2178b6298}" ma:internalName="Notification_x0020_Group18" ma:showField="Title" ma:web="0ceb99fc-1811-4a1b-b8a0-f8ebd3e52f8d">
      <xsd:simpleType>
        <xsd:restriction base="dms:Lookup"/>
      </xsd:simpleType>
    </xsd:element>
    <xsd:element name="Notification_x0020_Group19" ma:index="44" nillable="true" ma:displayName="Notification Group19" ma:list="{16a6e5a2-c5dc-4b2c-b09d-cec2178b6298}" ma:internalName="Notification_x0020_Group19" ma:showField="Title" ma:web="0ceb99fc-1811-4a1b-b8a0-f8ebd3e52f8d">
      <xsd:simpleType>
        <xsd:restriction base="dms:Lookup"/>
      </xsd:simpleType>
    </xsd:element>
    <xsd:element name="Notification_x0020_Group20" ma:index="45" nillable="true" ma:displayName="Notification Group20" ma:list="{16a6e5a2-c5dc-4b2c-b09d-cec2178b6298}" ma:internalName="Notification_x0020_Group20" ma:showField="Title" ma:web="0ceb99fc-1811-4a1b-b8a0-f8ebd3e52f8d">
      <xsd:simpleType>
        <xsd:restriction base="dms:Lookup"/>
      </xsd:simpleType>
    </xsd:element>
    <xsd:element name="Notification_x0020_Group21" ma:index="46" nillable="true" ma:displayName="Notification Group21" ma:list="{16a6e5a2-c5dc-4b2c-b09d-cec2178b6298}" ma:internalName="Notification_x0020_Group21" ma:showField="Title" ma:web="0ceb99fc-1811-4a1b-b8a0-f8ebd3e52f8d">
      <xsd:simpleType>
        <xsd:restriction base="dms:Lookup"/>
      </xsd:simpleType>
    </xsd:element>
    <xsd:element name="Notification_x0020_Group22" ma:index="47" nillable="true" ma:displayName="Notification Group22" ma:list="{16a6e5a2-c5dc-4b2c-b09d-cec2178b6298}" ma:internalName="Notification_x0020_Group22" ma:showField="Title" ma:web="0ceb99fc-1811-4a1b-b8a0-f8ebd3e52f8d">
      <xsd:simpleType>
        <xsd:restriction base="dms:Lookup"/>
      </xsd:simpleType>
    </xsd:element>
    <xsd:element name="Notification_x0020_Group23" ma:index="48" nillable="true" ma:displayName="Notification Group23" ma:list="{16a6e5a2-c5dc-4b2c-b09d-cec2178b6298}" ma:internalName="Notification_x0020_Group23" ma:showField="Title" ma:web="0ceb99fc-1811-4a1b-b8a0-f8ebd3e52f8d">
      <xsd:simpleType>
        <xsd:restriction base="dms:Lookup"/>
      </xsd:simpleType>
    </xsd:element>
    <xsd:element name="Notification_x0020_Group24" ma:index="49" nillable="true" ma:displayName="Notification Group24" ma:list="{16a6e5a2-c5dc-4b2c-b09d-cec2178b6298}" ma:internalName="Notification_x0020_Group24" ma:showField="Title" ma:web="0ceb99fc-1811-4a1b-b8a0-f8ebd3e52f8d">
      <xsd:simpleType>
        <xsd:restriction base="dms:Lookup"/>
      </xsd:simpleType>
    </xsd:element>
    <xsd:element name="Notification_x0020_Group240" ma:index="50" nillable="true" ma:displayName="Notification Group24" ma:list="{16a6e5a2-c5dc-4b2c-b09d-cec2178b6298}" ma:internalName="Notification_x0020_Group240" ma:showField="Title" ma:web="0ceb99fc-1811-4a1b-b8a0-f8ebd3e52f8d">
      <xsd:simpleType>
        <xsd:restriction base="dms:Lookup"/>
      </xsd:simpleType>
    </xsd:element>
    <xsd:element name="Notification_x0020_Group25" ma:index="51" nillable="true" ma:displayName="Notification Group25" ma:list="{16a6e5a2-c5dc-4b2c-b09d-cec2178b6298}" ma:internalName="Notification_x0020_Group25" ma:showField="Title" ma:web="0ceb99fc-1811-4a1b-b8a0-f8ebd3e52f8d">
      <xsd:simpleType>
        <xsd:restriction base="dms:Lookup"/>
      </xsd:simpleType>
    </xsd:element>
    <xsd:element name="Notification_x0020_Group26" ma:index="52" nillable="true" ma:displayName="Notification Group26" ma:list="{16a6e5a2-c5dc-4b2c-b09d-cec2178b6298}" ma:internalName="Notification_x0020_Group26" ma:showField="Title" ma:web="0ceb99fc-1811-4a1b-b8a0-f8ebd3e52f8d">
      <xsd:simpleType>
        <xsd:restriction base="dms:Lookup"/>
      </xsd:simpleType>
    </xsd:element>
    <xsd:element name="Notification_x0020_Group27" ma:index="53" nillable="true" ma:displayName="Notification Group27" ma:list="{16a6e5a2-c5dc-4b2c-b09d-cec2178b6298}" ma:internalName="Notification_x0020_Group27" ma:showField="Title" ma:web="0ceb99fc-1811-4a1b-b8a0-f8ebd3e52f8d">
      <xsd:simpleType>
        <xsd:restriction base="dms:Lookup"/>
      </xsd:simpleType>
    </xsd:element>
    <xsd:element name="Notification_x0020_Group28" ma:index="54" nillable="true" ma:displayName="Notification Group28" ma:list="{16a6e5a2-c5dc-4b2c-b09d-cec2178b6298}" ma:internalName="Notification_x0020_Group28" ma:showField="Title" ma:web="0ceb99fc-1811-4a1b-b8a0-f8ebd3e52f8d">
      <xsd:simpleType>
        <xsd:restriction base="dms:Lookup"/>
      </xsd:simpleType>
    </xsd:element>
    <xsd:element name="Notification_x0020_Group29" ma:index="55" nillable="true" ma:displayName="Notification Group29" ma:list="{16a6e5a2-c5dc-4b2c-b09d-cec2178b6298}" ma:internalName="Notification_x0020_Group29" ma:showField="Title" ma:web="0ceb99fc-1811-4a1b-b8a0-f8ebd3e52f8d">
      <xsd:simpleType>
        <xsd:restriction base="dms:Lookup"/>
      </xsd:simpleType>
    </xsd:element>
    <xsd:element name="Notification_x0020_Group30" ma:index="56" nillable="true" ma:displayName="Notification Group30" ma:list="{16a6e5a2-c5dc-4b2c-b09d-cec2178b6298}" ma:internalName="Notification_x0020_Group30" ma:showField="Title" ma:web="0ceb99fc-1811-4a1b-b8a0-f8ebd3e52f8d">
      <xsd:simpleType>
        <xsd:restriction base="dms:Lookup"/>
      </xsd:simpleType>
    </xsd:element>
    <xsd:element name="Notification_x0020_Group31" ma:index="57" nillable="true" ma:displayName="Notification Group31" ma:list="{16a6e5a2-c5dc-4b2c-b09d-cec2178b6298}" ma:internalName="Notification_x0020_Group31" ma:showField="Title" ma:web="0ceb99fc-1811-4a1b-b8a0-f8ebd3e52f8d">
      <xsd:simpleType>
        <xsd:restriction base="dms:Lookup"/>
      </xsd:simpleType>
    </xsd:element>
    <xsd:element name="Notification_x0020_Group32" ma:index="58" nillable="true" ma:displayName="Notification Group32" ma:list="{16a6e5a2-c5dc-4b2c-b09d-cec2178b6298}" ma:internalName="Notification_x0020_Group32" ma:showField="Title" ma:web="0ceb99fc-1811-4a1b-b8a0-f8ebd3e52f8d">
      <xsd:simpleType>
        <xsd:restriction base="dms:Lookup"/>
      </xsd:simpleType>
    </xsd:element>
    <xsd:element name="Notification_x0020_Group33" ma:index="59" nillable="true" ma:displayName="Notification Group33" ma:list="{16a6e5a2-c5dc-4b2c-b09d-cec2178b6298}" ma:internalName="Notification_x0020_Group33" ma:showField="Title" ma:web="0ceb99fc-1811-4a1b-b8a0-f8ebd3e52f8d">
      <xsd:simpleType>
        <xsd:restriction base="dms:Lookup"/>
      </xsd:simpleType>
    </xsd:element>
    <xsd:element name="Notification_x0020_Group34" ma:index="60" nillable="true" ma:displayName="Notification Group34" ma:list="{16a6e5a2-c5dc-4b2c-b09d-cec2178b6298}" ma:internalName="Notification_x0020_Group34" ma:showField="Title" ma:web="0ceb99fc-1811-4a1b-b8a0-f8ebd3e52f8d">
      <xsd:simpleType>
        <xsd:restriction base="dms:Lookup"/>
      </xsd:simpleType>
    </xsd:element>
    <xsd:element name="Services" ma:index="61" nillable="true" ma:displayName="Services" ma:description="Service" ma:internalName="Service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mbulatory Infusion Center"/>
                    <xsd:enumeration value="Assertive Community Treatment Team"/>
                    <xsd:enumeration value="Assessment and Referral Services"/>
                    <xsd:enumeration value="Behavioral Health Home"/>
                    <xsd:enumeration value="Case Management"/>
                    <xsd:enumeration value="Clinical Respiratory Care Service"/>
                    <xsd:enumeration value="Collaterals"/>
                    <xsd:enumeration value="Community Retail"/>
                    <xsd:enumeration value="Community Retail Pharmacy"/>
                    <xsd:enumeration value="Community Retail with Diabetic Shoes"/>
                    <xsd:enumeration value="Community Support"/>
                    <xsd:enumeration value="Complex Rehabilitation and Assistive Technology Supplier"/>
                    <xsd:enumeration value="Consulting"/>
                    <xsd:enumeration value="Crisis Response Services"/>
                    <xsd:enumeration value="Day Treatment"/>
                    <xsd:enumeration value="Fitter"/>
                    <xsd:enumeration value="Foster Care Services"/>
                    <xsd:enumeration value="Home Durable Medical Equipment"/>
                    <xsd:enumeration value="Home Health Aide"/>
                    <xsd:enumeration value="Home Health Nursing"/>
                    <xsd:enumeration value="Home Sleep Testing"/>
                    <xsd:enumeration value="Hospice Care Services"/>
                    <xsd:enumeration value="Hospice Inpatient Care"/>
                    <xsd:enumeration value="Infusion Nursing"/>
                    <xsd:enumeration value="Infusion Pharmacy"/>
                    <xsd:enumeration value="Inspection"/>
                    <xsd:enumeration value="Integrated Care Services"/>
                    <xsd:enumeration value="Intensive In-Home"/>
                    <xsd:enumeration value="Intensive Outpatient Treatment"/>
                    <xsd:enumeration value="Long Term Care Pharmacy"/>
                    <xsd:enumeration value="Medical Supply Provider"/>
                    <xsd:enumeration value="Occupational Therapy"/>
                    <xsd:enumeration value="Outpatient Treatment"/>
                    <xsd:enumeration value="Partial Hospitalization Services"/>
                    <xsd:enumeration value="PCAB"/>
                    <xsd:enumeration value="Personal Support Services"/>
                    <xsd:enumeration value="Physical Therapy"/>
                    <xsd:enumeration value="Prevention Services"/>
                    <xsd:enumeration value="Private Duty Aide"/>
                    <xsd:enumeration value="Private Duty Companion Homemaker"/>
                    <xsd:enumeration value="Private Duty Infusion Nursing"/>
                    <xsd:enumeration value="Private Duty Nursing"/>
                    <xsd:enumeration value="Private Duty Occupational Therapy"/>
                    <xsd:enumeration value="Private Duty Physical Therapy"/>
                    <xsd:enumeration value="Private Duty Social Services"/>
                    <xsd:enumeration value="Private Duty Speech Therapy"/>
                    <xsd:enumeration value="Psychiatric BH Home Care"/>
                    <xsd:enumeration value="Psychosocial Rehabilitation"/>
                    <xsd:enumeration value="Renal Dialysis Facilities"/>
                    <xsd:enumeration value="Residential Treatment"/>
                    <xsd:enumeration value="Respite Care Services"/>
                    <xsd:enumeration value="Sleep Lab"/>
                    <xsd:enumeration value="Social Work"/>
                    <xsd:enumeration value="Specialty Pharmacy"/>
                    <xsd:enumeration value="Speech Therapy"/>
                    <xsd:enumeration value="Supervised Group Living"/>
                    <xsd:enumeration value="Supported Employment Services"/>
                    <xsd:enumeration value="Training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Owner xmlns="0ceb99fc-1811-4a1b-b8a0-f8ebd3e52f8d">Marketing Manager</Document_x0020_Owner>
    <Notification_x0020_Group17 xmlns="7af39c91-4042-449c-a6dd-79ccff87325f">3</Notification_x0020_Group17>
    <Notification_x0020_Group33 xmlns="7af39c91-4042-449c-a6dd-79ccff87325f">25</Notification_x0020_Group33>
    <Customer_x0020_Facing xmlns="7af39c91-4042-449c-a6dd-79ccff87325f">true</Customer_x0020_Facing>
    <Notification_x0020_Group12 xmlns="7af39c91-4042-449c-a6dd-79ccff87325f">22</Notification_x0020_Group12>
    <Business_x0020_Segment xmlns="0ceb99fc-1811-4a1b-b8a0-f8ebd3e52f8d">
      <Value>Corporate</Value>
    </Business_x0020_Segment>
    <Approver_x0020_3 xmlns="0ceb99fc-1811-4a1b-b8a0-f8ebd3e52f8d" xsi:nil="true"/>
    <Approver_x0020_8 xmlns="0ceb99fc-1811-4a1b-b8a0-f8ebd3e52f8d" xsi:nil="true"/>
    <Notification_x0020_Group5 xmlns="7af39c91-4042-449c-a6dd-79ccff87325f">35</Notification_x0020_Group5>
    <Notification_x0020_Group23 xmlns="7af39c91-4042-449c-a6dd-79ccff87325f">9</Notification_x0020_Group23>
    <Notification_x0020_Group28 xmlns="7af39c91-4042-449c-a6dd-79ccff87325f">43</Notification_x0020_Group28>
    <_dlc_DocId xmlns="0ceb99fc-1811-4a1b-b8a0-f8ebd3e52f8d">UZMCVUPVATZV-26-3764</_dlc_DocId>
    <Approver_x0020_10 xmlns="0ceb99fc-1811-4a1b-b8a0-f8ebd3e52f8d" xsi:nil="true"/>
    <Effective_x0020_Date xmlns="7af39c91-4042-449c-a6dd-79ccff87325f" xsi:nil="true"/>
    <Is_x0020_Source_x0020_File xmlns="0ceb99fc-1811-4a1b-b8a0-f8ebd3e52f8d">false</Is_x0020_Source_x0020_File>
    <Notification_x0020_Group18 xmlns="7af39c91-4042-449c-a6dd-79ccff87325f">32</Notification_x0020_Group18>
    <System_x0020_Connectivity xmlns="0ceb99fc-1811-4a1b-b8a0-f8ebd3e52f8d"/>
    <Notification_x0020_Group13 xmlns="7af39c91-4042-449c-a6dd-79ccff87325f">28</Notification_x0020_Group13>
    <Notification_x0020_Group34 xmlns="7af39c91-4042-449c-a6dd-79ccff87325f">2</Notification_x0020_Group34>
    <Approver_x0020_4 xmlns="0ceb99fc-1811-4a1b-b8a0-f8ebd3e52f8d" xsi:nil="true"/>
    <Approver_x0020_9 xmlns="0ceb99fc-1811-4a1b-b8a0-f8ebd3e52f8d" xsi:nil="true"/>
    <Corporate xmlns="7af39c91-4042-449c-a6dd-79ccff87325f">true</Corporate>
    <Policy_x0020_Work_x0020_Instruction_x0020_Document_x0020_Number xmlns="7af39c91-4042-449c-a6dd-79ccff87325f" xsi:nil="true"/>
    <Country xmlns="0ceb99fc-1811-4a1b-b8a0-f8ebd3e52f8d"/>
    <Notification_x0020_Group6 xmlns="7af39c91-4042-449c-a6dd-79ccff87325f">51</Notification_x0020_Group6>
    <Notification_x0020_Group29 xmlns="7af39c91-4042-449c-a6dd-79ccff87325f">12</Notification_x0020_Group29>
    <Notification_x0020_Group16 xmlns="7af39c91-4042-449c-a6dd-79ccff87325f">15</Notification_x0020_Group16>
    <Approver_x0020_7 xmlns="0ceb99fc-1811-4a1b-b8a0-f8ebd3e52f8d" xsi:nil="true"/>
    <State xmlns="0ceb99fc-1811-4a1b-b8a0-f8ebd3e52f8d"/>
    <Notification_x0020_Group11 xmlns="7af39c91-4042-449c-a6dd-79ccff87325f">23</Notification_x0020_Group11>
    <Notification_x0020_Group24 xmlns="7af39c91-4042-449c-a6dd-79ccff87325f">5</Notification_x0020_Group24>
    <Notification_x0020_Group32 xmlns="7af39c91-4042-449c-a6dd-79ccff87325f">7</Notification_x0020_Group32>
    <_dlc_DocIdPersistId xmlns="0ceb99fc-1811-4a1b-b8a0-f8ebd3e52f8d">false</_dlc_DocIdPersistId>
    <Approver_x0020_2 xmlns="0ceb99fc-1811-4a1b-b8a0-f8ebd3e52f8d">11</Approver_x0020_2>
    <Program xmlns="0ceb99fc-1811-4a1b-b8a0-f8ebd3e52f8d"/>
    <Notification_x0020_Group9 xmlns="7af39c91-4042-449c-a6dd-79ccff87325f">59</Notification_x0020_Group9>
    <Notification_x0020_Group19 xmlns="7af39c91-4042-449c-a6dd-79ccff87325f">10</Notification_x0020_Group19>
    <_dlc_DocIdUrl xmlns="0ceb99fc-1811-4a1b-b8a0-f8ebd3e52f8d">
      <Url>http://controlleddocs/_layouts/15/DocIdRedir.aspx?ID=UZMCVUPVATZV-26-3764</Url>
      <Description>UZMCVUPVATZV-26-3764</Description>
    </_dlc_DocIdUrl>
    <Document_x0020_Type xmlns="0ceb99fc-1811-4a1b-b8a0-f8ebd3e52f8d">Template</Document_x0020_Type>
    <Notification_x0020_Group xmlns="7af39c91-4042-449c-a6dd-79ccff87325f">39</Notification_x0020_Group>
    <NotificationGroup5 xmlns="7af39c91-4042-449c-a6dd-79ccff87325f">47</NotificationGroup5>
    <Notification_x0020_Group14 xmlns="7af39c91-4042-449c-a6dd-79ccff87325f">40</Notification_x0020_Group14>
    <Notification_x0020_Group22 xmlns="7af39c91-4042-449c-a6dd-79ccff87325f">13</Notification_x0020_Group22>
    <Notification_x0020_Group27 xmlns="7af39c91-4042-449c-a6dd-79ccff87325f">49</Notification_x0020_Group27>
    <Notification_x0020_Group30 xmlns="7af39c91-4042-449c-a6dd-79ccff87325f">20</Notification_x0020_Group30>
    <Approver_x0020_5 xmlns="0ceb99fc-1811-4a1b-b8a0-f8ebd3e52f8d" xsi:nil="true"/>
    <Title_x0020_Key_x0020_Words xmlns="7af39c91-4042-449c-a6dd-79ccff87325f" xsi:nil="true"/>
    <Notification_x0020_Group2 xmlns="7af39c91-4042-449c-a6dd-79ccff87325f">26</Notification_x0020_Group2>
    <Notification_x0020_Group7 xmlns="7af39c91-4042-449c-a6dd-79ccff87325f">50</Notification_x0020_Group7>
    <Document_x0020_Number xmlns="0ceb99fc-1811-4a1b-b8a0-f8ebd3e52f8d">217</Document_x0020_Number>
    <Notification_x0020_Group25 xmlns="7af39c91-4042-449c-a6dd-79ccff87325f">8</Notification_x0020_Group25>
    <Notification_x0020_Group240 xmlns="7af39c91-4042-449c-a6dd-79ccff87325f">53</Notification_x0020_Group240>
    <Source_x0020_Document_x0020_Type xmlns="7af39c91-4042-449c-a6dd-79ccff87325f">Internal</Source_x0020_Document_x0020_Type>
    <Notification_x0020_Group20 xmlns="7af39c91-4042-449c-a6dd-79ccff87325f">11</Notification_x0020_Group20>
    <Departments xmlns="0ceb99fc-1811-4a1b-b8a0-f8ebd3e52f8d">
      <Value>Marketing</Value>
    </Departments>
    <Notification_x0020_Group15 xmlns="7af39c91-4042-449c-a6dd-79ccff87325f">4</Notification_x0020_Group15>
    <Approver_x0020_1 xmlns="0ceb99fc-1811-4a1b-b8a0-f8ebd3e52f8d">3</Approver_x0020_1>
    <Approver_x0020_6 xmlns="0ceb99fc-1811-4a1b-b8a0-f8ebd3e52f8d" xsi:nil="true"/>
    <Notification_x0020_Group10 xmlns="7af39c91-4042-449c-a6dd-79ccff87325f">19</Notification_x0020_Group10>
    <Notification_x0020_Group31 xmlns="7af39c91-4042-449c-a6dd-79ccff87325f">21</Notification_x0020_Group31>
    <Notification_x0020_Group8 xmlns="7af39c91-4042-449c-a6dd-79ccff87325f">18</Notification_x0020_Group8>
    <Services xmlns="7af39c91-4042-449c-a6dd-79ccff87325f"/>
    <Notification_x0020_Group3 xmlns="7af39c91-4042-449c-a6dd-79ccff87325f">29</Notification_x0020_Group3>
    <Notification_x0020_Group26 xmlns="7af39c91-4042-449c-a6dd-79ccff87325f">14</Notification_x0020_Group26>
    <Notification_x0020_Group21 xmlns="7af39c91-4042-449c-a6dd-79ccff87325f">6</Notification_x0020_Group21>
    <Approvers xmlns="0ceb99fc-1811-4a1b-b8a0-f8ebd3e52f8d"/>
    <Sub_x0020_Service xmlns="0ceb99fc-1811-4a1b-b8a0-f8ebd3e52f8d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5AC847-8344-4587-A790-46BEDD7393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eb99fc-1811-4a1b-b8a0-f8ebd3e52f8d"/>
    <ds:schemaRef ds:uri="7af39c91-4042-449c-a6dd-79ccff8732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6EB1E1-613C-45B1-B636-CC6B5ABB93A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45CFB91-B443-4890-BAF0-DB7652B050E4}">
  <ds:schemaRefs>
    <ds:schemaRef ds:uri="http://schemas.microsoft.com/office/2006/metadata/properties"/>
    <ds:schemaRef ds:uri="http://schemas.microsoft.com/office/infopath/2007/PartnerControls"/>
    <ds:schemaRef ds:uri="0ceb99fc-1811-4a1b-b8a0-f8ebd3e52f8d"/>
    <ds:schemaRef ds:uri="7af39c91-4042-449c-a6dd-79ccff87325f"/>
  </ds:schemaRefs>
</ds:datastoreItem>
</file>

<file path=customXml/itemProps4.xml><?xml version="1.0" encoding="utf-8"?>
<ds:datastoreItem xmlns:ds="http://schemas.openxmlformats.org/officeDocument/2006/customXml" ds:itemID="{5699F8BC-B5C3-46CB-B0DD-2A7FD7763C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Content Slide</Template>
  <TotalTime>16098</TotalTime>
  <Words>845</Words>
  <Application>Microsoft Office PowerPoint</Application>
  <PresentationFormat>Widescreen</PresentationFormat>
  <Paragraphs>104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Montserrat</vt:lpstr>
      <vt:lpstr>Montserrat Light</vt:lpstr>
      <vt:lpstr>Montserrat Medium</vt:lpstr>
      <vt:lpstr>Wingdings</vt:lpstr>
      <vt:lpstr>Title/Section Slide</vt:lpstr>
      <vt:lpstr>Section Break</vt:lpstr>
      <vt:lpstr>1_Standard Chart</vt:lpstr>
      <vt:lpstr>Header 2 Lines</vt:lpstr>
      <vt:lpstr>Content Slide</vt:lpstr>
      <vt:lpstr>2_Content Slide</vt:lpstr>
      <vt:lpstr>ACHC Customer Education</vt:lpstr>
      <vt:lpstr>Objectives</vt:lpstr>
      <vt:lpstr>Chapter 28- Obstetric Services- NEW</vt:lpstr>
      <vt:lpstr>28.00.00 (§CFR 482.59) CONDITION OF PARTICIPATION: Obstetric services </vt:lpstr>
      <vt:lpstr>28.00.01 Organization and staffing </vt:lpstr>
      <vt:lpstr>28.00.02 Delivery of service</vt:lpstr>
      <vt:lpstr>28.00.03 Staff Training</vt:lpstr>
      <vt:lpstr>28.00.04 Maternal health QAPI activities</vt:lpstr>
      <vt:lpstr>28.00.05 Maternal mortality review committee</vt:lpstr>
      <vt:lpstr>PowerPoint Presentation</vt:lpstr>
      <vt:lpstr>33.01.05: What Changed?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Rebecca Jones</dc:creator>
  <cp:lastModifiedBy>Amy Antonacci</cp:lastModifiedBy>
  <cp:revision>111</cp:revision>
  <cp:lastPrinted>2017-04-25T16:39:30Z</cp:lastPrinted>
  <dcterms:created xsi:type="dcterms:W3CDTF">2019-09-26T15:27:22Z</dcterms:created>
  <dcterms:modified xsi:type="dcterms:W3CDTF">2025-12-09T15:11:37Z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329200</vt:r8>
  </property>
  <property fmtid="{D5CDD505-2E9C-101B-9397-08002B2CF9AE}" pid="3" name="ol_Department">
    <vt:lpwstr>Marketing</vt:lpwstr>
  </property>
  <property fmtid="{D5CDD505-2E9C-101B-9397-08002B2CF9AE}" pid="4" name="xd_ProgID">
    <vt:lpwstr/>
  </property>
  <property fmtid="{D5CDD505-2E9C-101B-9397-08002B2CF9AE}" pid="5" name="Notification Group0">
    <vt:lpwstr/>
  </property>
  <property fmtid="{D5CDD505-2E9C-101B-9397-08002B2CF9AE}" pid="6" name="ContentTypeId">
    <vt:lpwstr>0x010100816F962F5C048B4695D5381246CA8CC0</vt:lpwstr>
  </property>
  <property fmtid="{D5CDD505-2E9C-101B-9397-08002B2CF9AE}" pid="7" name="TemplateUrl">
    <vt:lpwstr/>
  </property>
  <property fmtid="{D5CDD505-2E9C-101B-9397-08002B2CF9AE}" pid="8" name="Document Number">
    <vt:r8>217</vt:r8>
  </property>
  <property fmtid="{D5CDD505-2E9C-101B-9397-08002B2CF9AE}" pid="9" name="_dlc_DocIdItemGuid">
    <vt:lpwstr>258e163c-da33-4cf7-a87b-aada4e150e78</vt:lpwstr>
  </property>
  <property fmtid="{D5CDD505-2E9C-101B-9397-08002B2CF9AE}" pid="10" name="xd_Signature">
    <vt:bool>false</vt:bool>
  </property>
  <property fmtid="{D5CDD505-2E9C-101B-9397-08002B2CF9AE}" pid="11" name="Previous ACHC Document Number">
    <vt:lpwstr>217</vt:lpwstr>
  </property>
</Properties>
</file>